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77" r:id="rId4"/>
    <p:sldId id="278" r:id="rId5"/>
    <p:sldId id="279" r:id="rId6"/>
    <p:sldId id="259" r:id="rId7"/>
    <p:sldId id="280" r:id="rId8"/>
    <p:sldId id="260" r:id="rId9"/>
    <p:sldId id="258" r:id="rId10"/>
    <p:sldId id="261" r:id="rId11"/>
    <p:sldId id="262" r:id="rId12"/>
    <p:sldId id="263" r:id="rId13"/>
    <p:sldId id="264" r:id="rId14"/>
    <p:sldId id="265" r:id="rId15"/>
    <p:sldId id="266" r:id="rId16"/>
    <p:sldId id="267" r:id="rId17"/>
    <p:sldId id="281" r:id="rId18"/>
    <p:sldId id="268" r:id="rId19"/>
    <p:sldId id="269" r:id="rId20"/>
    <p:sldId id="270" r:id="rId21"/>
    <p:sldId id="271" r:id="rId22"/>
    <p:sldId id="272" r:id="rId23"/>
    <p:sldId id="273" r:id="rId24"/>
    <p:sldId id="274" r:id="rId25"/>
    <p:sldId id="275" r:id="rId26"/>
    <p:sldId id="283" r:id="rId27"/>
    <p:sldId id="282" r:id="rId28"/>
    <p:sldId id="284" r:id="rId29"/>
    <p:sldId id="285" r:id="rId30"/>
    <p:sldId id="286" r:id="rId31"/>
  </p:sldIdLst>
  <p:sldSz cx="9144000" cy="5143500" type="screen16x9"/>
  <p:notesSz cx="6858000" cy="9144000"/>
  <p:embeddedFontLst>
    <p:embeddedFont>
      <p:font typeface="Book Antiqua" pitchFamily="18" charset="0"/>
      <p:regular r:id="rId33"/>
      <p:bold r:id="rId34"/>
      <p:italic r:id="rId35"/>
      <p:boldItalic r:id="rId36"/>
    </p:embeddedFont>
    <p:embeddedFont>
      <p:font typeface="Bahnschrift" pitchFamily="34" charset="0"/>
      <p:regular r:id="rId37"/>
      <p:bold r:id="rId38"/>
    </p:embeddedFont>
    <p:embeddedFont>
      <p:font typeface="Arial Unicode MS" pitchFamily="34" charset="-128"/>
      <p:regular r:id="rId39"/>
    </p:embeddedFont>
    <p:embeddedFont>
      <p:font typeface="Castellar" pitchFamily="18"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A7DD226F-DB1D-4553-970F-41190476B72D}">
  <a:tblStyle styleId="{A7DD226F-DB1D-4553-970F-41190476B7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6" d="100"/>
          <a:sy n="86" d="100"/>
        </p:scale>
        <p:origin x="-822" y="-78"/>
      </p:cViewPr>
      <p:guideLst>
        <p:guide orient="horz" pos="1620"/>
        <p:guide pos="2880"/>
      </p:guideLst>
    </p:cSldViewPr>
  </p:slideViewPr>
  <p:notesTextViewPr>
    <p:cViewPr>
      <p:scale>
        <a:sx n="66" d="100"/>
        <a:sy n="66"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c9baa72b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c9baa72b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c9baa72b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c9baa72b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c9baa72bf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c9baa72b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c9baa72b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c9baa72b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c9baa72bf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c9baa72bf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c9baa72bf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c9baa72bf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c9baa72b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c9baa72b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c76a9fe1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c76a9fe1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c76a9fe1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c76a9fe1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c4dad4340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c4dad4340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c9baa72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c9baa72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c9baa72bf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2c9baa72bf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c9baa72b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c9baa72b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c9baa72b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2c9baa72b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c9baa72b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c9baa72b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2c9baa72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2c9baa72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c9baa72b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2c9baa72b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c9baa72b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c9baa72b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c9baa72b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c9baa72b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c9baa72b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c9baa72b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8"/>
            <a:ext cx="2133600" cy="273844"/>
          </a:xfrm>
          <a:prstGeom prst="rect">
            <a:avLst/>
          </a:prstGeom>
        </p:spPr>
        <p:txBody>
          <a:bodyPr lIns="68516" tIns="34258" rIns="68516" bIns="34258"/>
          <a:lstStyle/>
          <a:p>
            <a:fld id="{1D8BD707-D9CF-40AE-B4C6-C98DA3205C09}" type="datetimeFigureOut">
              <a:rPr lang="en-US" smtClean="0"/>
              <a:pPr/>
              <a:t>5/20/2022</a:t>
            </a:fld>
            <a:endParaRPr lang="en-US"/>
          </a:p>
        </p:txBody>
      </p:sp>
      <p:sp>
        <p:nvSpPr>
          <p:cNvPr id="5" name="Footer Placeholder 4"/>
          <p:cNvSpPr>
            <a:spLocks noGrp="1"/>
          </p:cNvSpPr>
          <p:nvPr>
            <p:ph type="ftr" sz="quarter" idx="11"/>
          </p:nvPr>
        </p:nvSpPr>
        <p:spPr>
          <a:xfrm>
            <a:off x="3124200" y="4767268"/>
            <a:ext cx="2895600" cy="273844"/>
          </a:xfrm>
          <a:prstGeom prst="rect">
            <a:avLst/>
          </a:prstGeom>
        </p:spPr>
        <p:txBody>
          <a:bodyPr lIns="68516" tIns="34258" rIns="68516" bIns="34258"/>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hyperlink" Target="https://www.hyperledger.org/learn/case-studie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5100" dirty="0" smtClean="0">
                <a:latin typeface="Book Antiqua"/>
                <a:ea typeface="Book Antiqua"/>
                <a:cs typeface="Book Antiqua"/>
                <a:sym typeface="Book Antiqua"/>
              </a:rPr>
              <a:t>A </a:t>
            </a:r>
            <a:r>
              <a:rPr lang="en" sz="5100" dirty="0">
                <a:latin typeface="Book Antiqua"/>
                <a:ea typeface="Book Antiqua"/>
                <a:cs typeface="Book Antiqua"/>
                <a:sym typeface="Book Antiqua"/>
              </a:rPr>
              <a:t>presentation on Hyperledger Fabric</a:t>
            </a:r>
            <a:endParaRPr sz="5100">
              <a:latin typeface="Book Antiqua"/>
              <a:ea typeface="Book Antiqua"/>
              <a:cs typeface="Book Antiqua"/>
              <a:sym typeface="Book Antiqua"/>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20000"/>
          </a:bodyPr>
          <a:lstStyle/>
          <a:p>
            <a:pPr marL="457200" lvl="0" indent="-379730" algn="r" rtl="0">
              <a:spcBef>
                <a:spcPts val="0"/>
              </a:spcBef>
              <a:spcAft>
                <a:spcPts val="0"/>
              </a:spcAft>
              <a:buSzPct val="100000"/>
              <a:buChar char="-"/>
            </a:pPr>
            <a:r>
              <a:rPr lang="en" dirty="0"/>
              <a:t>Sagnik Nayak</a:t>
            </a:r>
            <a:endParaRPr/>
          </a:p>
          <a:p>
            <a:pPr marL="457200" lvl="0" indent="-379730" algn="r" rtl="0">
              <a:spcBef>
                <a:spcPts val="0"/>
              </a:spcBef>
              <a:spcAft>
                <a:spcPts val="0"/>
              </a:spcAft>
              <a:buSzPct val="100000"/>
              <a:buChar char="-"/>
            </a:pPr>
            <a:r>
              <a:rPr lang="en" dirty="0"/>
              <a:t>Chirantan Ganguly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subTitle" idx="1"/>
          </p:nvPr>
        </p:nvSpPr>
        <p:spPr>
          <a:xfrm>
            <a:off x="0" y="758064"/>
            <a:ext cx="8606400" cy="4231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010101"/>
              </a:buClr>
              <a:buSzPts val="1700"/>
              <a:buFont typeface="Book Antiqua"/>
              <a:buChar char="●"/>
            </a:pPr>
            <a:r>
              <a:rPr lang="en" sz="1700" dirty="0" smtClean="0">
                <a:solidFill>
                  <a:srgbClr val="010101"/>
                </a:solidFill>
                <a:highlight>
                  <a:srgbClr val="FCFCFC"/>
                </a:highlight>
                <a:latin typeface="Bahnschrift" pitchFamily="34" charset="0"/>
                <a:ea typeface="Book Antiqua"/>
                <a:cs typeface="Book Antiqua"/>
                <a:sym typeface="Book Antiqua"/>
              </a:rPr>
              <a:t>Hyperledger </a:t>
            </a:r>
            <a:r>
              <a:rPr lang="en" sz="1700" dirty="0">
                <a:solidFill>
                  <a:srgbClr val="010101"/>
                </a:solidFill>
                <a:highlight>
                  <a:srgbClr val="FCFCFC"/>
                </a:highlight>
                <a:latin typeface="Bahnschrift" pitchFamily="34" charset="0"/>
                <a:ea typeface="Book Antiqua"/>
                <a:cs typeface="Book Antiqua"/>
                <a:sym typeface="Book Antiqua"/>
              </a:rPr>
              <a:t>Fabric is one of the blockchain projects within Hyperledger. Like other blockchain technologies, it has a ledger, uses smart contracts, and is a system by which participants manage their transactions.</a:t>
            </a:r>
            <a:endParaRPr sz="1700">
              <a:solidFill>
                <a:srgbClr val="010101"/>
              </a:solidFill>
              <a:highlight>
                <a:srgbClr val="FCFCFC"/>
              </a:highlight>
              <a:latin typeface="Bahnschrift" pitchFamily="34" charset="0"/>
              <a:ea typeface="Book Antiqua"/>
              <a:cs typeface="Book Antiqua"/>
              <a:sym typeface="Book Antiqua"/>
            </a:endParaRPr>
          </a:p>
          <a:p>
            <a:pPr marL="457200" lvl="0" indent="-336550" algn="l" rtl="0">
              <a:spcBef>
                <a:spcPts val="0"/>
              </a:spcBef>
              <a:spcAft>
                <a:spcPts val="0"/>
              </a:spcAft>
              <a:buClr>
                <a:srgbClr val="010101"/>
              </a:buClr>
              <a:buSzPts val="1700"/>
              <a:buFont typeface="Book Antiqua"/>
              <a:buChar char="●"/>
            </a:pPr>
            <a:r>
              <a:rPr lang="en" sz="1700" dirty="0">
                <a:solidFill>
                  <a:srgbClr val="010101"/>
                </a:solidFill>
                <a:highlight>
                  <a:srgbClr val="FCFCFC"/>
                </a:highlight>
                <a:latin typeface="Bahnschrift" pitchFamily="34" charset="0"/>
                <a:ea typeface="Book Antiqua"/>
                <a:cs typeface="Book Antiqua"/>
                <a:sym typeface="Book Antiqua"/>
              </a:rPr>
              <a:t>Where Hyperledger Fabric breaks from some other blockchain systems is that it is </a:t>
            </a:r>
            <a:r>
              <a:rPr lang="en" sz="1700" b="1" dirty="0">
                <a:solidFill>
                  <a:srgbClr val="FF0000"/>
                </a:solidFill>
                <a:highlight>
                  <a:srgbClr val="FCFCFC"/>
                </a:highlight>
                <a:latin typeface="Bahnschrift" pitchFamily="34" charset="0"/>
                <a:ea typeface="Book Antiqua"/>
                <a:cs typeface="Book Antiqua"/>
                <a:sym typeface="Book Antiqua"/>
              </a:rPr>
              <a:t>private</a:t>
            </a:r>
            <a:r>
              <a:rPr lang="en" sz="1700" dirty="0">
                <a:solidFill>
                  <a:srgbClr val="FF0000"/>
                </a:solidFill>
                <a:highlight>
                  <a:srgbClr val="FCFCFC"/>
                </a:highlight>
                <a:latin typeface="Bahnschrift" pitchFamily="34" charset="0"/>
                <a:ea typeface="Book Antiqua"/>
                <a:cs typeface="Book Antiqua"/>
                <a:sym typeface="Book Antiqua"/>
              </a:rPr>
              <a:t> and </a:t>
            </a:r>
            <a:r>
              <a:rPr lang="en" sz="1700" b="1" dirty="0">
                <a:solidFill>
                  <a:srgbClr val="FF0000"/>
                </a:solidFill>
                <a:highlight>
                  <a:srgbClr val="FCFCFC"/>
                </a:highlight>
                <a:latin typeface="Bahnschrift" pitchFamily="34" charset="0"/>
                <a:ea typeface="Book Antiqua"/>
                <a:cs typeface="Book Antiqua"/>
                <a:sym typeface="Book Antiqua"/>
              </a:rPr>
              <a:t>permissioned</a:t>
            </a:r>
            <a:r>
              <a:rPr lang="en" sz="1700" dirty="0">
                <a:solidFill>
                  <a:srgbClr val="010101"/>
                </a:solidFill>
                <a:highlight>
                  <a:srgbClr val="FCFCFC"/>
                </a:highlight>
                <a:latin typeface="Bahnschrift" pitchFamily="34" charset="0"/>
                <a:ea typeface="Book Antiqua"/>
                <a:cs typeface="Book Antiqua"/>
                <a:sym typeface="Book Antiqua"/>
              </a:rPr>
              <a:t>. Rather than an open permissionless system that allows unknown identities to participate in the network, the members of a Hyperledger Fabric network enroll through a trusted </a:t>
            </a:r>
            <a:r>
              <a:rPr lang="en" sz="1700" b="1" dirty="0">
                <a:solidFill>
                  <a:srgbClr val="010101"/>
                </a:solidFill>
                <a:highlight>
                  <a:srgbClr val="FCFCFC"/>
                </a:highlight>
                <a:latin typeface="Bahnschrift" pitchFamily="34" charset="0"/>
                <a:ea typeface="Book Antiqua"/>
                <a:cs typeface="Book Antiqua"/>
                <a:sym typeface="Book Antiqua"/>
              </a:rPr>
              <a:t>Membership Service Provider (MSP)</a:t>
            </a:r>
            <a:r>
              <a:rPr lang="en" sz="1700" dirty="0">
                <a:solidFill>
                  <a:srgbClr val="010101"/>
                </a:solidFill>
                <a:highlight>
                  <a:srgbClr val="FCFCFC"/>
                </a:highlight>
                <a:latin typeface="Bahnschrift" pitchFamily="34" charset="0"/>
                <a:ea typeface="Book Antiqua"/>
                <a:cs typeface="Book Antiqua"/>
                <a:sym typeface="Book Antiqua"/>
              </a:rPr>
              <a:t>.</a:t>
            </a:r>
            <a:endParaRPr sz="1700">
              <a:solidFill>
                <a:srgbClr val="010101"/>
              </a:solidFill>
              <a:highlight>
                <a:srgbClr val="FCFCFC"/>
              </a:highlight>
              <a:latin typeface="Bahnschrift" pitchFamily="34" charset="0"/>
              <a:ea typeface="Book Antiqua"/>
              <a:cs typeface="Book Antiqua"/>
              <a:sym typeface="Book Antiqua"/>
            </a:endParaRPr>
          </a:p>
          <a:p>
            <a:pPr marL="457200" lvl="0" indent="-336550" algn="l" rtl="0">
              <a:spcBef>
                <a:spcPts val="0"/>
              </a:spcBef>
              <a:spcAft>
                <a:spcPts val="0"/>
              </a:spcAft>
              <a:buClr>
                <a:srgbClr val="010101"/>
              </a:buClr>
              <a:buSzPts val="1700"/>
              <a:buFont typeface="Book Antiqua"/>
              <a:buChar char="●"/>
            </a:pPr>
            <a:r>
              <a:rPr lang="en" sz="1700" dirty="0">
                <a:solidFill>
                  <a:srgbClr val="010101"/>
                </a:solidFill>
                <a:highlight>
                  <a:srgbClr val="FCFCFC"/>
                </a:highlight>
                <a:latin typeface="Bahnschrift" pitchFamily="34" charset="0"/>
                <a:ea typeface="Book Antiqua"/>
                <a:cs typeface="Book Antiqua"/>
                <a:sym typeface="Book Antiqua"/>
              </a:rPr>
              <a:t>Hyperledger Fabric offers the </a:t>
            </a:r>
            <a:r>
              <a:rPr lang="en" sz="1700" dirty="0">
                <a:solidFill>
                  <a:srgbClr val="FF0000"/>
                </a:solidFill>
                <a:highlight>
                  <a:srgbClr val="FCFCFC"/>
                </a:highlight>
                <a:latin typeface="Bahnschrift" pitchFamily="34" charset="0"/>
                <a:ea typeface="Book Antiqua"/>
                <a:cs typeface="Book Antiqua"/>
                <a:sym typeface="Book Antiqua"/>
              </a:rPr>
              <a:t>ability to create </a:t>
            </a:r>
            <a:r>
              <a:rPr lang="en" sz="1700" b="1" dirty="0">
                <a:solidFill>
                  <a:srgbClr val="FF0000"/>
                </a:solidFill>
                <a:highlight>
                  <a:srgbClr val="FCFCFC"/>
                </a:highlight>
                <a:latin typeface="Bahnschrift" pitchFamily="34" charset="0"/>
                <a:ea typeface="Book Antiqua"/>
                <a:cs typeface="Book Antiqua"/>
                <a:sym typeface="Book Antiqua"/>
              </a:rPr>
              <a:t>channels</a:t>
            </a:r>
            <a:r>
              <a:rPr lang="en" sz="1700" dirty="0">
                <a:solidFill>
                  <a:srgbClr val="010101"/>
                </a:solidFill>
                <a:highlight>
                  <a:srgbClr val="FCFCFC"/>
                </a:highlight>
                <a:latin typeface="Bahnschrift" pitchFamily="34" charset="0"/>
                <a:ea typeface="Book Antiqua"/>
                <a:cs typeface="Book Antiqua"/>
                <a:sym typeface="Book Antiqua"/>
              </a:rPr>
              <a:t>, allowing a group of participants to create a separate ledger of transactions. This is an especially important option for networks where some participants might be competitors and not want every transaction they make — a special price they’re offering to some participants and not others. If two participants form a channel, then those participants — and no others — have copies of the ledger for that channel.</a:t>
            </a:r>
            <a:endParaRPr sz="1700">
              <a:solidFill>
                <a:srgbClr val="010101"/>
              </a:solidFill>
              <a:highlight>
                <a:srgbClr val="FCFCFC"/>
              </a:highlight>
              <a:latin typeface="Bahnschrift" pitchFamily="34" charset="0"/>
              <a:ea typeface="Book Antiqua"/>
              <a:cs typeface="Book Antiqua"/>
              <a:sym typeface="Book Antiqua"/>
            </a:endParaRPr>
          </a:p>
        </p:txBody>
      </p:sp>
      <p:sp>
        <p:nvSpPr>
          <p:cNvPr id="87" name="Google Shape;87;p18"/>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400"/>
              </a:spcAft>
              <a:buNone/>
            </a:pPr>
            <a:r>
              <a:rPr lang="en" sz="4000">
                <a:solidFill>
                  <a:srgbClr val="010101"/>
                </a:solidFill>
                <a:latin typeface="Book Antiqua"/>
                <a:ea typeface="Book Antiqua"/>
                <a:cs typeface="Book Antiqua"/>
                <a:sym typeface="Book Antiqua"/>
              </a:rPr>
              <a:t>What is Hyperledger Fabric?</a:t>
            </a:r>
            <a:endParaRPr sz="4000">
              <a:solidFill>
                <a:srgbClr val="010101"/>
              </a:solidFill>
              <a:latin typeface="Book Antiqua"/>
              <a:ea typeface="Book Antiqua"/>
              <a:cs typeface="Book Antiqua"/>
              <a:sym typeface="Book Antiqu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subTitle" idx="1"/>
          </p:nvPr>
        </p:nvSpPr>
        <p:spPr>
          <a:xfrm>
            <a:off x="311700" y="792600"/>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10101"/>
                </a:solidFill>
                <a:latin typeface="Bahnschrift" pitchFamily="34" charset="0"/>
                <a:ea typeface="Book Antiqua"/>
                <a:cs typeface="Book Antiqua"/>
                <a:sym typeface="Book Antiqua"/>
              </a:rPr>
              <a:t>Hyperledger Fabric has a ledger subsystem comprising two components: the </a:t>
            </a:r>
            <a:r>
              <a:rPr lang="en" sz="1800" b="1" dirty="0">
                <a:solidFill>
                  <a:srgbClr val="FF0000"/>
                </a:solidFill>
                <a:latin typeface="Bahnschrift" pitchFamily="34" charset="0"/>
                <a:ea typeface="Book Antiqua"/>
                <a:cs typeface="Book Antiqua"/>
                <a:sym typeface="Book Antiqua"/>
              </a:rPr>
              <a:t>world state</a:t>
            </a:r>
            <a:r>
              <a:rPr lang="en" sz="1800" dirty="0">
                <a:solidFill>
                  <a:srgbClr val="FF0000"/>
                </a:solidFill>
                <a:latin typeface="Bahnschrift" pitchFamily="34" charset="0"/>
                <a:ea typeface="Book Antiqua"/>
                <a:cs typeface="Book Antiqua"/>
                <a:sym typeface="Book Antiqua"/>
              </a:rPr>
              <a:t> </a:t>
            </a:r>
            <a:r>
              <a:rPr lang="en" sz="1800" dirty="0">
                <a:solidFill>
                  <a:srgbClr val="010101"/>
                </a:solidFill>
                <a:latin typeface="Bahnschrift" pitchFamily="34" charset="0"/>
                <a:ea typeface="Book Antiqua"/>
                <a:cs typeface="Book Antiqua"/>
                <a:sym typeface="Book Antiqua"/>
              </a:rPr>
              <a:t>and the </a:t>
            </a:r>
            <a:r>
              <a:rPr lang="en" sz="1800" b="1" dirty="0">
                <a:solidFill>
                  <a:srgbClr val="FF0000"/>
                </a:solidFill>
                <a:latin typeface="Bahnschrift" pitchFamily="34" charset="0"/>
                <a:ea typeface="Book Antiqua"/>
                <a:cs typeface="Book Antiqua"/>
                <a:sym typeface="Book Antiqua"/>
              </a:rPr>
              <a:t>transaction log</a:t>
            </a:r>
            <a:r>
              <a:rPr lang="en" sz="1800" dirty="0">
                <a:solidFill>
                  <a:srgbClr val="010101"/>
                </a:solidFill>
                <a:latin typeface="Bahnschrift" pitchFamily="34" charset="0"/>
                <a:ea typeface="Book Antiqua"/>
                <a:cs typeface="Book Antiqua"/>
                <a:sym typeface="Book Antiqua"/>
              </a:rPr>
              <a:t>. Each participant has a copy of the ledger to every Hyperledger Fabric network they belong to.</a:t>
            </a:r>
            <a:endParaRPr sz="1800">
              <a:latin typeface="Bahnschrift" pitchFamily="34" charset="0"/>
              <a:ea typeface="Book Antiqua"/>
              <a:cs typeface="Book Antiqua"/>
              <a:sym typeface="Book Antiqua"/>
            </a:endParaRPr>
          </a:p>
        </p:txBody>
      </p:sp>
      <p:sp>
        <p:nvSpPr>
          <p:cNvPr id="93" name="Google Shape;93;p19"/>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400"/>
              </a:spcAft>
              <a:buNone/>
            </a:pPr>
            <a:r>
              <a:rPr lang="en" sz="4000" dirty="0">
                <a:solidFill>
                  <a:srgbClr val="010101"/>
                </a:solidFill>
                <a:latin typeface="Book Antiqua"/>
                <a:ea typeface="Book Antiqua"/>
                <a:cs typeface="Book Antiqua"/>
                <a:sym typeface="Book Antiqua"/>
              </a:rPr>
              <a:t>Shared </a:t>
            </a:r>
            <a:r>
              <a:rPr lang="en" sz="4000" dirty="0" smtClean="0">
                <a:solidFill>
                  <a:srgbClr val="010101"/>
                </a:solidFill>
                <a:latin typeface="Book Antiqua"/>
                <a:ea typeface="Book Antiqua"/>
                <a:cs typeface="Book Antiqua"/>
                <a:sym typeface="Book Antiqua"/>
              </a:rPr>
              <a:t>Ledger of Hyperledger Fabric</a:t>
            </a:r>
            <a:endParaRPr sz="4000">
              <a:solidFill>
                <a:srgbClr val="010101"/>
              </a:solidFill>
              <a:latin typeface="Book Antiqua"/>
              <a:ea typeface="Book Antiqua"/>
              <a:cs typeface="Book Antiqua"/>
              <a:sym typeface="Book Antiqua"/>
            </a:endParaRPr>
          </a:p>
        </p:txBody>
      </p:sp>
      <p:graphicFrame>
        <p:nvGraphicFramePr>
          <p:cNvPr id="94" name="Google Shape;94;p19"/>
          <p:cNvGraphicFramePr/>
          <p:nvPr/>
        </p:nvGraphicFramePr>
        <p:xfrm>
          <a:off x="806300" y="1982525"/>
          <a:ext cx="7239000" cy="1706850"/>
        </p:xfrm>
        <a:graphic>
          <a:graphicData uri="http://schemas.openxmlformats.org/drawingml/2006/table">
            <a:tbl>
              <a:tblPr>
                <a:noFill/>
                <a:tableStyleId>{A7DD226F-DB1D-4553-970F-41190476B72D}</a:tableStyleId>
              </a:tblPr>
              <a:tblGrid>
                <a:gridCol w="3619500"/>
                <a:gridCol w="3619500"/>
              </a:tblGrid>
              <a:tr h="381000">
                <a:tc>
                  <a:txBody>
                    <a:bodyPr/>
                    <a:lstStyle/>
                    <a:p>
                      <a:pPr marL="0" lvl="0" indent="0" algn="ctr" rtl="0">
                        <a:spcBef>
                          <a:spcPts val="0"/>
                        </a:spcBef>
                        <a:spcAft>
                          <a:spcPts val="0"/>
                        </a:spcAft>
                        <a:buNone/>
                      </a:pPr>
                      <a:r>
                        <a:rPr lang="en" sz="1800" u="sng" dirty="0">
                          <a:latin typeface="Book Antiqua"/>
                          <a:ea typeface="Book Antiqua"/>
                          <a:cs typeface="Book Antiqua"/>
                          <a:sym typeface="Book Antiqua"/>
                        </a:rPr>
                        <a:t>World State</a:t>
                      </a:r>
                      <a:endParaRPr sz="1800" u="sng">
                        <a:latin typeface="Book Antiqua"/>
                        <a:ea typeface="Book Antiqua"/>
                        <a:cs typeface="Book Antiqua"/>
                        <a:sym typeface="Book Antiqua"/>
                      </a:endParaRPr>
                    </a:p>
                    <a:p>
                      <a:pPr marL="0" lvl="0" indent="0" algn="ctr" rtl="0">
                        <a:spcBef>
                          <a:spcPts val="0"/>
                        </a:spcBef>
                        <a:spcAft>
                          <a:spcPts val="0"/>
                        </a:spcAft>
                        <a:buNone/>
                      </a:pPr>
                      <a:endParaRPr sz="1600">
                        <a:latin typeface="Book Antiqua"/>
                        <a:ea typeface="Book Antiqua"/>
                        <a:cs typeface="Book Antiqua"/>
                        <a:sym typeface="Book Antiqua"/>
                      </a:endParaRPr>
                    </a:p>
                    <a:p>
                      <a:pPr marL="0" lvl="0" indent="0" algn="ctr" rtl="0">
                        <a:spcBef>
                          <a:spcPts val="0"/>
                        </a:spcBef>
                        <a:spcAft>
                          <a:spcPts val="0"/>
                        </a:spcAft>
                        <a:buNone/>
                      </a:pPr>
                      <a:r>
                        <a:rPr lang="en" sz="1600" dirty="0">
                          <a:solidFill>
                            <a:srgbClr val="010101"/>
                          </a:solidFill>
                          <a:latin typeface="Bahnschrift" pitchFamily="34" charset="0"/>
                          <a:ea typeface="Book Antiqua"/>
                          <a:cs typeface="Book Antiqua"/>
                          <a:sym typeface="Book Antiqua"/>
                        </a:rPr>
                        <a:t>Describes the state of the ledger at a given point in time. It’s the database of the ledger.</a:t>
                      </a:r>
                      <a:endParaRPr sz="1600">
                        <a:latin typeface="Bahnschrift" pitchFamily="34" charset="0"/>
                        <a:ea typeface="Book Antiqua"/>
                        <a:cs typeface="Book Antiqua"/>
                        <a:sym typeface="Book Antiqua"/>
                      </a:endParaRPr>
                    </a:p>
                  </a:txBody>
                  <a:tcPr marL="91425" marR="91425" marT="91425" marB="91425"/>
                </a:tc>
                <a:tc>
                  <a:txBody>
                    <a:bodyPr/>
                    <a:lstStyle/>
                    <a:p>
                      <a:pPr marL="0" lvl="0" indent="0" algn="ctr" rtl="0">
                        <a:spcBef>
                          <a:spcPts val="0"/>
                        </a:spcBef>
                        <a:spcAft>
                          <a:spcPts val="0"/>
                        </a:spcAft>
                        <a:buNone/>
                      </a:pPr>
                      <a:r>
                        <a:rPr lang="en" sz="1800" u="sng" dirty="0">
                          <a:latin typeface="Book Antiqua"/>
                          <a:ea typeface="Book Antiqua"/>
                          <a:cs typeface="Book Antiqua"/>
                          <a:sym typeface="Book Antiqua"/>
                        </a:rPr>
                        <a:t>Transaction Log</a:t>
                      </a:r>
                      <a:endParaRPr sz="1800" u="sng">
                        <a:latin typeface="Book Antiqua"/>
                        <a:ea typeface="Book Antiqua"/>
                        <a:cs typeface="Book Antiqua"/>
                        <a:sym typeface="Book Antiqua"/>
                      </a:endParaRPr>
                    </a:p>
                    <a:p>
                      <a:pPr marL="0" lvl="0" indent="0" algn="ctr" rtl="0">
                        <a:spcBef>
                          <a:spcPts val="0"/>
                        </a:spcBef>
                        <a:spcAft>
                          <a:spcPts val="0"/>
                        </a:spcAft>
                        <a:buNone/>
                      </a:pPr>
                      <a:endParaRPr sz="1800">
                        <a:latin typeface="Book Antiqua"/>
                        <a:ea typeface="Book Antiqua"/>
                        <a:cs typeface="Book Antiqua"/>
                        <a:sym typeface="Book Antiqua"/>
                      </a:endParaRPr>
                    </a:p>
                    <a:p>
                      <a:pPr marL="0" lvl="0" indent="0" algn="ctr" rtl="0">
                        <a:spcBef>
                          <a:spcPts val="0"/>
                        </a:spcBef>
                        <a:spcAft>
                          <a:spcPts val="0"/>
                        </a:spcAft>
                        <a:buNone/>
                      </a:pPr>
                      <a:r>
                        <a:rPr lang="en" sz="1600" dirty="0">
                          <a:solidFill>
                            <a:srgbClr val="010101"/>
                          </a:solidFill>
                          <a:latin typeface="Bahnschrift" pitchFamily="34" charset="0"/>
                          <a:ea typeface="Book Antiqua"/>
                          <a:cs typeface="Book Antiqua"/>
                          <a:sym typeface="Book Antiqua"/>
                        </a:rPr>
                        <a:t>Records all transactions which have resulted in the current value of the world state; it’s the update history for the world state.</a:t>
                      </a:r>
                      <a:endParaRPr sz="1600">
                        <a:latin typeface="Bahnschrift" pitchFamily="34" charset="0"/>
                        <a:ea typeface="Book Antiqua"/>
                        <a:cs typeface="Book Antiqua"/>
                        <a:sym typeface="Book Antiqua"/>
                      </a:endParaRPr>
                    </a:p>
                  </a:txBody>
                  <a:tcPr marL="91425" marR="91425" marT="91425" marB="91425"/>
                </a:tc>
              </a:tr>
            </a:tbl>
          </a:graphicData>
        </a:graphic>
      </p:graphicFrame>
      <p:sp>
        <p:nvSpPr>
          <p:cNvPr id="95" name="Google Shape;95;p19"/>
          <p:cNvSpPr txBox="1"/>
          <p:nvPr/>
        </p:nvSpPr>
        <p:spPr>
          <a:xfrm>
            <a:off x="806250" y="3934025"/>
            <a:ext cx="7239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10101"/>
                </a:solidFill>
                <a:latin typeface="Book Antiqua"/>
                <a:ea typeface="Book Antiqua"/>
                <a:cs typeface="Book Antiqua"/>
                <a:sym typeface="Book Antiqua"/>
              </a:rPr>
              <a:t>The ledger is a combination of the world state database and the transaction log history.</a:t>
            </a:r>
            <a:endParaRPr sz="1800">
              <a:latin typeface="Book Antiqua"/>
              <a:ea typeface="Book Antiqua"/>
              <a:cs typeface="Book Antiqua"/>
              <a:sym typeface="Book Antiqu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subTitle" idx="1"/>
          </p:nvPr>
        </p:nvSpPr>
        <p:spPr>
          <a:xfrm>
            <a:off x="311700" y="792600"/>
            <a:ext cx="8520600" cy="3792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Hyperledger Fabric </a:t>
            </a:r>
            <a:r>
              <a:rPr lang="en" sz="1800" dirty="0">
                <a:solidFill>
                  <a:srgbClr val="FF0000"/>
                </a:solidFill>
                <a:latin typeface="Bahnschrift" pitchFamily="34" charset="0"/>
                <a:ea typeface="Book Antiqua"/>
                <a:cs typeface="Book Antiqua"/>
                <a:sym typeface="Book Antiqua"/>
              </a:rPr>
              <a:t>smart contracts are written in </a:t>
            </a:r>
            <a:r>
              <a:rPr lang="en" sz="1800" b="1" dirty="0">
                <a:solidFill>
                  <a:srgbClr val="FF0000"/>
                </a:solidFill>
                <a:latin typeface="Bahnschrift" pitchFamily="34" charset="0"/>
                <a:ea typeface="Book Antiqua"/>
                <a:cs typeface="Book Antiqua"/>
                <a:sym typeface="Book Antiqua"/>
              </a:rPr>
              <a:t>chaincode</a:t>
            </a:r>
            <a:r>
              <a:rPr lang="en" sz="1800" dirty="0">
                <a:solidFill>
                  <a:srgbClr val="FF0000"/>
                </a:solidFill>
                <a:latin typeface="Bahnschrift" pitchFamily="34" charset="0"/>
                <a:ea typeface="Book Antiqua"/>
                <a:cs typeface="Book Antiqua"/>
                <a:sym typeface="Book Antiqua"/>
              </a:rPr>
              <a:t> </a:t>
            </a:r>
            <a:r>
              <a:rPr lang="en" sz="1800" dirty="0">
                <a:solidFill>
                  <a:srgbClr val="010101"/>
                </a:solidFill>
                <a:latin typeface="Bahnschrift" pitchFamily="34" charset="0"/>
                <a:ea typeface="Book Antiqua"/>
                <a:cs typeface="Book Antiqua"/>
                <a:sym typeface="Book Antiqua"/>
              </a:rPr>
              <a:t>and are invoked by an application external to the blockchain when that application needs to interact with the ledger. </a:t>
            </a:r>
            <a:endParaRPr sz="1800">
              <a:solidFill>
                <a:srgbClr val="010101"/>
              </a:solidFill>
              <a:latin typeface="Bahnschrift" pitchFamily="34" charset="0"/>
              <a:ea typeface="Book Antiqua"/>
              <a:cs typeface="Book Antiqua"/>
              <a:sym typeface="Book Antiqua"/>
            </a:endParaRPr>
          </a:p>
          <a:p>
            <a:pPr marL="457200" lvl="0" indent="-342900" algn="l" rtl="0">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In most cases, chaincode interacts only with the database component of the ledger, the world state (querying it, for example), and not the transaction log.</a:t>
            </a:r>
            <a:endParaRPr sz="1800">
              <a:solidFill>
                <a:srgbClr val="010101"/>
              </a:solidFill>
              <a:latin typeface="Bahnschrift" pitchFamily="34" charset="0"/>
              <a:ea typeface="Book Antiqua"/>
              <a:cs typeface="Book Antiqua"/>
              <a:sym typeface="Book Antiqua"/>
            </a:endParaRPr>
          </a:p>
          <a:p>
            <a:pPr marL="457200" lvl="0" indent="-342900" algn="l" rtl="0">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Chaincode can be implemented in several programming languages. Currently, Go, Node.js, and Java chaincode are supported.</a:t>
            </a:r>
            <a:endParaRPr sz="1800">
              <a:solidFill>
                <a:srgbClr val="010101"/>
              </a:solidFill>
              <a:latin typeface="Bahnschrift" pitchFamily="34" charset="0"/>
              <a:ea typeface="Book Antiqua"/>
              <a:cs typeface="Book Antiqua"/>
              <a:sym typeface="Book Antiqua"/>
            </a:endParaRPr>
          </a:p>
          <a:p>
            <a:pPr marL="0" lvl="0" indent="0" algn="ctr" rtl="0">
              <a:spcBef>
                <a:spcPts val="1800"/>
              </a:spcBef>
              <a:spcAft>
                <a:spcPts val="0"/>
              </a:spcAft>
              <a:buNone/>
            </a:pPr>
            <a:endParaRPr>
              <a:latin typeface="Bahnschrift" pitchFamily="34" charset="0"/>
            </a:endParaRPr>
          </a:p>
        </p:txBody>
      </p:sp>
      <p:sp>
        <p:nvSpPr>
          <p:cNvPr id="101" name="Google Shape;101;p20"/>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400"/>
              </a:spcAft>
              <a:buNone/>
            </a:pPr>
            <a:r>
              <a:rPr lang="en" sz="4000" dirty="0">
                <a:solidFill>
                  <a:srgbClr val="010101"/>
                </a:solidFill>
                <a:latin typeface="Book Antiqua"/>
                <a:ea typeface="Book Antiqua"/>
                <a:cs typeface="Book Antiqua"/>
                <a:sym typeface="Book Antiqua"/>
              </a:rPr>
              <a:t>Smart </a:t>
            </a:r>
            <a:r>
              <a:rPr lang="en" sz="4000" dirty="0" smtClean="0">
                <a:solidFill>
                  <a:srgbClr val="010101"/>
                </a:solidFill>
                <a:latin typeface="Book Antiqua"/>
                <a:ea typeface="Book Antiqua"/>
                <a:cs typeface="Book Antiqua"/>
                <a:sym typeface="Book Antiqua"/>
              </a:rPr>
              <a:t>Contracts in Hyperledger Fabric</a:t>
            </a:r>
            <a:endParaRPr sz="4000">
              <a:solidFill>
                <a:srgbClr val="010101"/>
              </a:solidFill>
              <a:latin typeface="Book Antiqua"/>
              <a:ea typeface="Book Antiqua"/>
              <a:cs typeface="Book Antiqua"/>
              <a:sym typeface="Book Antiqua"/>
            </a:endParaRPr>
          </a:p>
        </p:txBody>
      </p:sp>
      <p:pic>
        <p:nvPicPr>
          <p:cNvPr id="32770" name="Picture 2" descr="smart.diagram1"/>
          <p:cNvPicPr>
            <a:picLocks noChangeAspect="1" noChangeArrowheads="1"/>
          </p:cNvPicPr>
          <p:nvPr/>
        </p:nvPicPr>
        <p:blipFill>
          <a:blip r:embed="rId3"/>
          <a:srcRect/>
          <a:stretch>
            <a:fillRect/>
          </a:stretch>
        </p:blipFill>
        <p:spPr bwMode="auto">
          <a:xfrm>
            <a:off x="1825168" y="2802217"/>
            <a:ext cx="5627873" cy="2341283"/>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subTitle" idx="1"/>
          </p:nvPr>
        </p:nvSpPr>
        <p:spPr>
          <a:xfrm>
            <a:off x="311700" y="672975"/>
            <a:ext cx="8520600" cy="427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10101"/>
              </a:buClr>
              <a:buSzPts val="1800"/>
              <a:buFont typeface="Book Antiqua"/>
              <a:buChar char="●"/>
            </a:pPr>
            <a:r>
              <a:rPr lang="en" sz="1760" dirty="0">
                <a:solidFill>
                  <a:srgbClr val="010101"/>
                </a:solidFill>
                <a:latin typeface="Bahnschrift" pitchFamily="34" charset="0"/>
                <a:ea typeface="Book Antiqua"/>
                <a:cs typeface="Book Antiqua"/>
                <a:sym typeface="Book Antiqua"/>
              </a:rPr>
              <a:t>Chaincode is software defining an asset or assets, and the transaction instructions for modifying the asset(s); in other words, it’s the business logic. </a:t>
            </a:r>
            <a:endParaRPr sz="1760">
              <a:solidFill>
                <a:srgbClr val="010101"/>
              </a:solidFill>
              <a:latin typeface="Bahnschrift" pitchFamily="34" charset="0"/>
              <a:ea typeface="Book Antiqua"/>
              <a:cs typeface="Book Antiqua"/>
              <a:sym typeface="Book Antiqua"/>
            </a:endParaRPr>
          </a:p>
          <a:p>
            <a:pPr marL="457200" lvl="0" indent="-342900" algn="l" rtl="0">
              <a:spcBef>
                <a:spcPts val="0"/>
              </a:spcBef>
              <a:spcAft>
                <a:spcPts val="0"/>
              </a:spcAft>
              <a:buClr>
                <a:srgbClr val="010101"/>
              </a:buClr>
              <a:buSzPts val="1800"/>
              <a:buFont typeface="Book Antiqua"/>
              <a:buChar char="●"/>
            </a:pPr>
            <a:r>
              <a:rPr lang="en" sz="1760" dirty="0">
                <a:solidFill>
                  <a:srgbClr val="010101"/>
                </a:solidFill>
                <a:latin typeface="Bahnschrift" pitchFamily="34" charset="0"/>
                <a:ea typeface="Book Antiqua"/>
                <a:cs typeface="Book Antiqua"/>
                <a:sym typeface="Book Antiqua"/>
              </a:rPr>
              <a:t>Chaincode enforces the rules for reading or altering key-value pairs or other state database information. </a:t>
            </a:r>
            <a:endParaRPr sz="1760">
              <a:solidFill>
                <a:srgbClr val="010101"/>
              </a:solidFill>
              <a:latin typeface="Bahnschrift" pitchFamily="34" charset="0"/>
              <a:ea typeface="Book Antiqua"/>
              <a:cs typeface="Book Antiqua"/>
              <a:sym typeface="Book Antiqua"/>
            </a:endParaRPr>
          </a:p>
          <a:p>
            <a:pPr marL="457200" lvl="0" indent="-342900" algn="l" rtl="0">
              <a:spcBef>
                <a:spcPts val="0"/>
              </a:spcBef>
              <a:spcAft>
                <a:spcPts val="0"/>
              </a:spcAft>
              <a:buClr>
                <a:srgbClr val="010101"/>
              </a:buClr>
              <a:buSzPts val="1800"/>
              <a:buFont typeface="Book Antiqua"/>
              <a:buChar char="●"/>
            </a:pPr>
            <a:r>
              <a:rPr lang="en" sz="1760" dirty="0">
                <a:solidFill>
                  <a:srgbClr val="010101"/>
                </a:solidFill>
                <a:latin typeface="Bahnschrift" pitchFamily="34" charset="0"/>
                <a:ea typeface="Book Antiqua"/>
                <a:cs typeface="Book Antiqua"/>
                <a:sym typeface="Book Antiqua"/>
              </a:rPr>
              <a:t>Chaincode functions execute against the ledger’s current state database and are initiated through a transaction proposal. </a:t>
            </a:r>
            <a:endParaRPr sz="1760">
              <a:solidFill>
                <a:srgbClr val="010101"/>
              </a:solidFill>
              <a:latin typeface="Bahnschrift" pitchFamily="34" charset="0"/>
              <a:ea typeface="Book Antiqua"/>
              <a:cs typeface="Book Antiqua"/>
              <a:sym typeface="Book Antiqua"/>
            </a:endParaRPr>
          </a:p>
          <a:p>
            <a:pPr marL="457200" lvl="0" indent="-342900" algn="l" rtl="0">
              <a:spcBef>
                <a:spcPts val="0"/>
              </a:spcBef>
              <a:spcAft>
                <a:spcPts val="0"/>
              </a:spcAft>
              <a:buClr>
                <a:srgbClr val="010101"/>
              </a:buClr>
              <a:buSzPts val="1800"/>
              <a:buFont typeface="Book Antiqua"/>
              <a:buChar char="●"/>
            </a:pPr>
            <a:r>
              <a:rPr lang="en" sz="1760" dirty="0">
                <a:solidFill>
                  <a:srgbClr val="010101"/>
                </a:solidFill>
                <a:latin typeface="Bahnschrift" pitchFamily="34" charset="0"/>
                <a:ea typeface="Book Antiqua"/>
                <a:cs typeface="Book Antiqua"/>
                <a:sym typeface="Book Antiqua"/>
              </a:rPr>
              <a:t>Chaincode execution results in a set of key-value writes (write set) that can be submitted to the network and applied to the ledger on all peers.</a:t>
            </a:r>
            <a:endParaRPr sz="1760">
              <a:latin typeface="Bahnschrift" pitchFamily="34" charset="0"/>
              <a:ea typeface="Book Antiqua"/>
              <a:cs typeface="Book Antiqua"/>
              <a:sym typeface="Book Antiqua"/>
            </a:endParaRPr>
          </a:p>
        </p:txBody>
      </p:sp>
      <p:sp>
        <p:nvSpPr>
          <p:cNvPr id="107" name="Google Shape;107;p21"/>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400"/>
              </a:spcAft>
              <a:buNone/>
            </a:pPr>
            <a:r>
              <a:rPr lang="en" sz="4000">
                <a:solidFill>
                  <a:srgbClr val="010101"/>
                </a:solidFill>
                <a:latin typeface="Book Antiqua"/>
                <a:ea typeface="Book Antiqua"/>
                <a:cs typeface="Book Antiqua"/>
                <a:sym typeface="Book Antiqua"/>
              </a:rPr>
              <a:t>Chaincode</a:t>
            </a:r>
            <a:endParaRPr sz="4000">
              <a:solidFill>
                <a:srgbClr val="010101"/>
              </a:solidFill>
              <a:latin typeface="Book Antiqua"/>
              <a:ea typeface="Book Antiqua"/>
              <a:cs typeface="Book Antiqua"/>
              <a:sym typeface="Book Antiqua"/>
            </a:endParaRPr>
          </a:p>
        </p:txBody>
      </p:sp>
      <p:sp>
        <p:nvSpPr>
          <p:cNvPr id="108" name="Google Shape;108;p21"/>
          <p:cNvSpPr txBox="1"/>
          <p:nvPr/>
        </p:nvSpPr>
        <p:spPr>
          <a:xfrm>
            <a:off x="1846214" y="3033510"/>
            <a:ext cx="5764500" cy="2308294"/>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800" dirty="0">
                <a:solidFill>
                  <a:srgbClr val="0B5394"/>
                </a:solidFill>
                <a:latin typeface="Bahnschrift" pitchFamily="34" charset="0"/>
              </a:rPr>
              <a:t>Assets can range from the tangible (real estate and hardware) to the intangible (contracts and intellectual property). Hyperledger Fabric provides the ability to modify assets using chaincode transactions.</a:t>
            </a:r>
            <a:endParaRPr sz="1800">
              <a:solidFill>
                <a:srgbClr val="0B5394"/>
              </a:solidFill>
              <a:latin typeface="Bahnschrift" pitchFamily="34" charset="0"/>
            </a:endParaRPr>
          </a:p>
          <a:p>
            <a:pPr marL="0" lvl="0" indent="0" algn="l" rtl="0">
              <a:lnSpc>
                <a:spcPct val="100000"/>
              </a:lnSpc>
              <a:spcBef>
                <a:spcPts val="1800"/>
              </a:spcBef>
              <a:spcAft>
                <a:spcPts val="1800"/>
              </a:spcAft>
              <a:buNone/>
            </a:pPr>
            <a:r>
              <a:rPr lang="en" sz="1800" dirty="0">
                <a:solidFill>
                  <a:srgbClr val="0B5394"/>
                </a:solidFill>
                <a:latin typeface="Bahnschrift" pitchFamily="34" charset="0"/>
              </a:rPr>
              <a:t>Assets can be represented in binary and/or JSON form.</a:t>
            </a:r>
            <a:endParaRPr sz="1800">
              <a:solidFill>
                <a:srgbClr val="0B5394"/>
              </a:solidFill>
              <a:latin typeface="Bahnschrift"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subTitle" idx="1"/>
          </p:nvPr>
        </p:nvSpPr>
        <p:spPr>
          <a:xfrm>
            <a:off x="231950" y="792600"/>
            <a:ext cx="8520600" cy="3316692"/>
          </a:xfrm>
          <a:prstGeom prst="rect">
            <a:avLst/>
          </a:prstGeom>
        </p:spPr>
        <p:txBody>
          <a:bodyPr spcFirstLastPara="1" wrap="square" lIns="91425" tIns="91425" rIns="91425" bIns="91425" anchor="t" anchorCtr="0">
            <a:noAutofit/>
          </a:bodyPr>
          <a:lstStyle/>
          <a:p>
            <a:pPr marL="457200" lvl="0" indent="-342900" algn="l" rtl="0">
              <a:lnSpc>
                <a:spcPct val="163636"/>
              </a:lnSpc>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Depending on the needs of a network, participants in a Business-to-Business (B2B) network might be extremely sensitive about how much information they share. For other networks, privacy will not be a top concern.</a:t>
            </a:r>
            <a:endParaRPr sz="1800">
              <a:solidFill>
                <a:srgbClr val="010101"/>
              </a:solidFill>
              <a:latin typeface="Bahnschrift" pitchFamily="34" charset="0"/>
              <a:ea typeface="Book Antiqua"/>
              <a:cs typeface="Book Antiqua"/>
              <a:sym typeface="Book Antiqua"/>
            </a:endParaRPr>
          </a:p>
          <a:p>
            <a:pPr marL="457200" lvl="0" indent="-342900" algn="l" rtl="0">
              <a:lnSpc>
                <a:spcPct val="163636"/>
              </a:lnSpc>
              <a:spcBef>
                <a:spcPts val="0"/>
              </a:spcBef>
              <a:spcAft>
                <a:spcPts val="0"/>
              </a:spcAft>
              <a:buClr>
                <a:srgbClr val="010101"/>
              </a:buClr>
              <a:buSzPts val="1800"/>
              <a:buFont typeface="Book Antiqua"/>
              <a:buChar char="●"/>
            </a:pPr>
            <a:r>
              <a:rPr lang="en" sz="1800" dirty="0">
                <a:solidFill>
                  <a:srgbClr val="FF0000"/>
                </a:solidFill>
                <a:latin typeface="Bahnschrift" pitchFamily="34" charset="0"/>
                <a:ea typeface="Book Antiqua"/>
                <a:cs typeface="Book Antiqua"/>
                <a:sym typeface="Book Antiqua"/>
              </a:rPr>
              <a:t>Hyperledger Fabric supports networks where privacy (using channels) </a:t>
            </a:r>
            <a:r>
              <a:rPr lang="en" sz="1800" dirty="0">
                <a:solidFill>
                  <a:srgbClr val="010101"/>
                </a:solidFill>
                <a:latin typeface="Bahnschrift" pitchFamily="34" charset="0"/>
                <a:ea typeface="Book Antiqua"/>
                <a:cs typeface="Book Antiqua"/>
                <a:sym typeface="Book Antiqua"/>
              </a:rPr>
              <a:t>is a key operational requirement as well as networks that are comparatively open.</a:t>
            </a:r>
            <a:endParaRPr sz="1800">
              <a:solidFill>
                <a:srgbClr val="010101"/>
              </a:solidFill>
              <a:latin typeface="Bahnschrift" pitchFamily="34" charset="0"/>
              <a:ea typeface="Book Antiqua"/>
              <a:cs typeface="Book Antiqua"/>
              <a:sym typeface="Book Antiqua"/>
            </a:endParaRPr>
          </a:p>
          <a:p>
            <a:pPr marL="0" lvl="0" indent="0" algn="l" rtl="0">
              <a:spcBef>
                <a:spcPts val="1800"/>
              </a:spcBef>
              <a:spcAft>
                <a:spcPts val="0"/>
              </a:spcAft>
              <a:buNone/>
            </a:pPr>
            <a:endParaRPr sz="1800">
              <a:latin typeface="Bahnschrift" pitchFamily="34" charset="0"/>
              <a:ea typeface="Book Antiqua"/>
              <a:cs typeface="Book Antiqua"/>
              <a:sym typeface="Book Antiqua"/>
            </a:endParaRPr>
          </a:p>
        </p:txBody>
      </p:sp>
      <p:sp>
        <p:nvSpPr>
          <p:cNvPr id="114" name="Google Shape;114;p22"/>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400"/>
              </a:spcAft>
              <a:buNone/>
            </a:pPr>
            <a:r>
              <a:rPr lang="en" sz="4000">
                <a:solidFill>
                  <a:srgbClr val="010101"/>
                </a:solidFill>
                <a:latin typeface="Book Antiqua"/>
                <a:ea typeface="Book Antiqua"/>
                <a:cs typeface="Book Antiqua"/>
                <a:sym typeface="Book Antiqua"/>
              </a:rPr>
              <a:t>Privacy</a:t>
            </a:r>
            <a:endParaRPr sz="4000">
              <a:solidFill>
                <a:srgbClr val="010101"/>
              </a:solidFill>
              <a:latin typeface="Book Antiqua"/>
              <a:ea typeface="Book Antiqua"/>
              <a:cs typeface="Book Antiqua"/>
              <a:sym typeface="Book Antiqu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subTitle" idx="1"/>
          </p:nvPr>
        </p:nvSpPr>
        <p:spPr>
          <a:xfrm>
            <a:off x="311700" y="792600"/>
            <a:ext cx="8520600" cy="4271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10101"/>
              </a:buClr>
              <a:buSzPts val="1800"/>
              <a:buChar char="●"/>
            </a:pPr>
            <a:r>
              <a:rPr lang="en" sz="1800" dirty="0">
                <a:solidFill>
                  <a:srgbClr val="010101"/>
                </a:solidFill>
                <a:latin typeface="Bahnschrift" pitchFamily="34" charset="0"/>
                <a:ea typeface="Book Antiqua"/>
                <a:cs typeface="Book Antiqua"/>
                <a:sym typeface="Book Antiqua"/>
              </a:rPr>
              <a:t>Hyperledger Fabric allows an organization to simultaneously participate in multiple, separate blockchain networks via </a:t>
            </a:r>
            <a:r>
              <a:rPr lang="en" sz="1800" b="1" dirty="0">
                <a:solidFill>
                  <a:srgbClr val="010101"/>
                </a:solidFill>
                <a:latin typeface="Bahnschrift" pitchFamily="34" charset="0"/>
                <a:ea typeface="Book Antiqua"/>
                <a:cs typeface="Book Antiqua"/>
                <a:sym typeface="Book Antiqua"/>
              </a:rPr>
              <a:t>channels</a:t>
            </a:r>
            <a:r>
              <a:rPr lang="en" sz="1800" dirty="0">
                <a:solidFill>
                  <a:srgbClr val="010101"/>
                </a:solidFill>
                <a:latin typeface="Bahnschrift" pitchFamily="34" charset="0"/>
                <a:ea typeface="Book Antiqua"/>
                <a:cs typeface="Book Antiqua"/>
                <a:sym typeface="Book Antiqua"/>
              </a:rPr>
              <a:t>. </a:t>
            </a:r>
            <a:endParaRPr sz="1800">
              <a:solidFill>
                <a:srgbClr val="010101"/>
              </a:solidFill>
              <a:latin typeface="Bahnschrift" pitchFamily="34" charset="0"/>
              <a:ea typeface="Book Antiqua"/>
              <a:cs typeface="Book Antiqua"/>
              <a:sym typeface="Book Antiqua"/>
            </a:endParaRPr>
          </a:p>
          <a:p>
            <a:pPr marL="457200" lvl="0" indent="-342900" algn="l" rtl="0">
              <a:spcBef>
                <a:spcPts val="0"/>
              </a:spcBef>
              <a:spcAft>
                <a:spcPts val="0"/>
              </a:spcAft>
              <a:buClr>
                <a:srgbClr val="010101"/>
              </a:buClr>
              <a:buSzPts val="1800"/>
              <a:buChar char="●"/>
            </a:pPr>
            <a:r>
              <a:rPr lang="en" sz="1800" dirty="0">
                <a:solidFill>
                  <a:srgbClr val="010101"/>
                </a:solidFill>
                <a:latin typeface="Bahnschrift" pitchFamily="34" charset="0"/>
                <a:ea typeface="Book Antiqua"/>
                <a:cs typeface="Book Antiqua"/>
                <a:sym typeface="Book Antiqua"/>
              </a:rPr>
              <a:t>By joining multiple channels, an organization can participate in a so-called </a:t>
            </a:r>
            <a:r>
              <a:rPr lang="en" sz="1800" b="1" dirty="0">
                <a:solidFill>
                  <a:srgbClr val="FF0000"/>
                </a:solidFill>
                <a:latin typeface="Bahnschrift" pitchFamily="34" charset="0"/>
                <a:ea typeface="Book Antiqua"/>
                <a:cs typeface="Book Antiqua"/>
                <a:sym typeface="Book Antiqua"/>
              </a:rPr>
              <a:t>network of networks</a:t>
            </a:r>
            <a:r>
              <a:rPr lang="en" sz="1800" dirty="0">
                <a:solidFill>
                  <a:srgbClr val="010101"/>
                </a:solidFill>
                <a:latin typeface="Bahnschrift" pitchFamily="34" charset="0"/>
                <a:ea typeface="Book Antiqua"/>
                <a:cs typeface="Book Antiqua"/>
                <a:sym typeface="Book Antiqua"/>
              </a:rPr>
              <a:t>.</a:t>
            </a:r>
            <a:endParaRPr sz="1800">
              <a:solidFill>
                <a:srgbClr val="010101"/>
              </a:solidFill>
              <a:latin typeface="Bahnschrift" pitchFamily="34" charset="0"/>
              <a:ea typeface="Book Antiqua"/>
              <a:cs typeface="Book Antiqua"/>
              <a:sym typeface="Book Antiqua"/>
            </a:endParaRPr>
          </a:p>
          <a:p>
            <a:pPr marL="457200" lvl="0" indent="-342900" algn="l" rtl="0">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 Channels provide an efficient sharing of infrastructure while maintaining data and communications privacy. </a:t>
            </a:r>
            <a:endParaRPr sz="1800">
              <a:solidFill>
                <a:srgbClr val="010101"/>
              </a:solidFill>
              <a:latin typeface="Bahnschrift" pitchFamily="34" charset="0"/>
              <a:ea typeface="Book Antiqua"/>
              <a:cs typeface="Book Antiqua"/>
              <a:sym typeface="Book Antiqua"/>
            </a:endParaRPr>
          </a:p>
          <a:p>
            <a:pPr marL="457200" lvl="0" indent="-342900" algn="l" rtl="0">
              <a:spcBef>
                <a:spcPts val="0"/>
              </a:spcBef>
              <a:spcAft>
                <a:spcPts val="0"/>
              </a:spcAft>
              <a:buClr>
                <a:srgbClr val="010101"/>
              </a:buClr>
              <a:buSzPts val="1800"/>
              <a:buFont typeface="Book Antiqua"/>
              <a:buChar char="●"/>
            </a:pPr>
            <a:r>
              <a:rPr lang="en" sz="1800" i="1" dirty="0">
                <a:solidFill>
                  <a:srgbClr val="010101"/>
                </a:solidFill>
                <a:latin typeface="Bahnschrift" pitchFamily="34" charset="0"/>
                <a:ea typeface="Book Antiqua"/>
                <a:cs typeface="Book Antiqua"/>
                <a:sym typeface="Book Antiqua"/>
              </a:rPr>
              <a:t>A channel provides a completely </a:t>
            </a:r>
            <a:r>
              <a:rPr lang="en" sz="1800" i="1" dirty="0">
                <a:solidFill>
                  <a:srgbClr val="FF0000"/>
                </a:solidFill>
                <a:latin typeface="Bahnschrift" pitchFamily="34" charset="0"/>
                <a:ea typeface="Book Antiqua"/>
                <a:cs typeface="Book Antiqua"/>
                <a:sym typeface="Book Antiqua"/>
              </a:rPr>
              <a:t>separate communication mechanism between a set of organizations</a:t>
            </a:r>
            <a:r>
              <a:rPr lang="en" sz="1800" i="1" dirty="0">
                <a:solidFill>
                  <a:srgbClr val="010101"/>
                </a:solidFill>
                <a:latin typeface="Bahnschrift" pitchFamily="34" charset="0"/>
                <a:ea typeface="Book Antiqua"/>
                <a:cs typeface="Book Antiqua"/>
                <a:sym typeface="Book Antiqua"/>
              </a:rPr>
              <a:t>. When a chaincode definition is committed to a channel, all the smart contracts within the chaincode are made available to the applications on that channel.</a:t>
            </a:r>
            <a:endParaRPr sz="1800" i="1">
              <a:solidFill>
                <a:srgbClr val="010101"/>
              </a:solidFill>
              <a:latin typeface="Bahnschrift" pitchFamily="34" charset="0"/>
              <a:ea typeface="Book Antiqua"/>
              <a:cs typeface="Book Antiqua"/>
              <a:sym typeface="Book Antiqua"/>
            </a:endParaRPr>
          </a:p>
          <a:p>
            <a:pPr marL="457200" lvl="0" indent="0" algn="l" rtl="0">
              <a:spcBef>
                <a:spcPts val="0"/>
              </a:spcBef>
              <a:spcAft>
                <a:spcPts val="0"/>
              </a:spcAft>
              <a:buNone/>
            </a:pPr>
            <a:endParaRPr sz="1800" i="1">
              <a:solidFill>
                <a:srgbClr val="010101"/>
              </a:solidFill>
              <a:latin typeface="Bahnschrift" pitchFamily="34" charset="0"/>
              <a:ea typeface="Book Antiqua"/>
              <a:cs typeface="Book Antiqua"/>
              <a:sym typeface="Book Antiqua"/>
            </a:endParaRPr>
          </a:p>
        </p:txBody>
      </p:sp>
      <p:sp>
        <p:nvSpPr>
          <p:cNvPr id="120" name="Google Shape;120;p23"/>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400"/>
              </a:spcAft>
              <a:buNone/>
            </a:pPr>
            <a:r>
              <a:rPr lang="en" sz="4000">
                <a:solidFill>
                  <a:srgbClr val="010101"/>
                </a:solidFill>
                <a:latin typeface="Book Antiqua"/>
                <a:ea typeface="Book Antiqua"/>
                <a:cs typeface="Book Antiqua"/>
                <a:sym typeface="Book Antiqua"/>
              </a:rPr>
              <a:t>Channels</a:t>
            </a:r>
            <a:endParaRPr sz="4000">
              <a:solidFill>
                <a:srgbClr val="010101"/>
              </a:solidFill>
              <a:latin typeface="Book Antiqua"/>
              <a:ea typeface="Book Antiqua"/>
              <a:cs typeface="Book Antiqua"/>
              <a:sym typeface="Book Antiqu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6" name="Google Shape;126;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7" name="Google Shape;127;p24"/>
          <p:cNvPicPr preferRelativeResize="0"/>
          <p:nvPr/>
        </p:nvPicPr>
        <p:blipFill>
          <a:blip r:embed="rId3">
            <a:alphaModFix/>
          </a:blip>
          <a:stretch>
            <a:fillRect/>
          </a:stretch>
        </p:blipFill>
        <p:spPr>
          <a:xfrm>
            <a:off x="0" y="513903"/>
            <a:ext cx="9144000" cy="41156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itchFamily="18" charset="0"/>
              </a:rPr>
              <a:t>A simple implementation</a:t>
            </a:r>
            <a:endParaRPr lang="en-US" dirty="0">
              <a:latin typeface="Book Antiqua"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5"/>
          <p:cNvPicPr preferRelativeResize="0"/>
          <p:nvPr/>
        </p:nvPicPr>
        <p:blipFill rotWithShape="1">
          <a:blip r:embed="rId3">
            <a:alphaModFix/>
          </a:blip>
          <a:srcRect l="3017" t="52453" r="874" b="29421"/>
          <a:stretch/>
        </p:blipFill>
        <p:spPr>
          <a:xfrm>
            <a:off x="0" y="3711600"/>
            <a:ext cx="9144000" cy="970032"/>
          </a:xfrm>
          <a:prstGeom prst="rect">
            <a:avLst/>
          </a:prstGeom>
          <a:noFill/>
          <a:ln>
            <a:noFill/>
          </a:ln>
        </p:spPr>
      </p:pic>
      <p:pic>
        <p:nvPicPr>
          <p:cNvPr id="133" name="Google Shape;133;p25"/>
          <p:cNvPicPr preferRelativeResize="0"/>
          <p:nvPr/>
        </p:nvPicPr>
        <p:blipFill rotWithShape="1">
          <a:blip r:embed="rId3">
            <a:alphaModFix/>
          </a:blip>
          <a:srcRect l="3465" t="6785" r="34310" b="46799"/>
          <a:stretch/>
        </p:blipFill>
        <p:spPr>
          <a:xfrm>
            <a:off x="0" y="277550"/>
            <a:ext cx="6247224" cy="2621255"/>
          </a:xfrm>
          <a:prstGeom prst="rect">
            <a:avLst/>
          </a:prstGeom>
          <a:noFill/>
          <a:ln>
            <a:noFill/>
          </a:ln>
        </p:spPr>
      </p:pic>
      <p:sp>
        <p:nvSpPr>
          <p:cNvPr id="134" name="Google Shape;134;p25"/>
          <p:cNvSpPr txBox="1"/>
          <p:nvPr/>
        </p:nvSpPr>
        <p:spPr>
          <a:xfrm>
            <a:off x="6247225" y="150025"/>
            <a:ext cx="26145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Setting up the network:</a:t>
            </a:r>
            <a:endParaRPr>
              <a:latin typeface="Bahnschrift" pitchFamily="34" charset="0"/>
              <a:ea typeface="Book Antiqua"/>
              <a:cs typeface="Book Antiqua"/>
              <a:sym typeface="Book Antiqua"/>
            </a:endParaRPr>
          </a:p>
          <a:p>
            <a:pPr marL="0" lvl="0" indent="0" algn="l" rtl="0">
              <a:spcBef>
                <a:spcPts val="0"/>
              </a:spcBef>
              <a:spcAft>
                <a:spcPts val="0"/>
              </a:spcAft>
              <a:buNone/>
            </a:pPr>
            <a:endParaRPr>
              <a:latin typeface="Bahnschrift" pitchFamily="34" charset="0"/>
              <a:ea typeface="Book Antiqua"/>
              <a:cs typeface="Book Antiqua"/>
              <a:sym typeface="Book Antiqua"/>
            </a:endParaRPr>
          </a:p>
          <a:p>
            <a:pPr marL="457200" lvl="0" indent="-317500" algn="l" rtl="0">
              <a:spcBef>
                <a:spcPts val="0"/>
              </a:spcBef>
              <a:spcAft>
                <a:spcPts val="0"/>
              </a:spcAft>
              <a:buSzPts val="1400"/>
              <a:buFont typeface="Book Antiqua"/>
              <a:buChar char="●"/>
            </a:pPr>
            <a:r>
              <a:rPr lang="en" dirty="0">
                <a:latin typeface="Bahnschrift" pitchFamily="34" charset="0"/>
                <a:ea typeface="Book Antiqua"/>
                <a:cs typeface="Book Antiqua"/>
                <a:sym typeface="Book Antiqua"/>
              </a:rPr>
              <a:t>Here, network.sh file sets up the peers and their properties using the </a:t>
            </a:r>
            <a:r>
              <a:rPr lang="en" b="1" dirty="0">
                <a:solidFill>
                  <a:srgbClr val="FF0000"/>
                </a:solidFill>
                <a:latin typeface="Bahnschrift" pitchFamily="34" charset="0"/>
                <a:ea typeface="Book Antiqua"/>
                <a:cs typeface="Book Antiqua"/>
                <a:sym typeface="Book Antiqua"/>
              </a:rPr>
              <a:t>network configuration file</a:t>
            </a:r>
            <a:r>
              <a:rPr lang="en" dirty="0">
                <a:solidFill>
                  <a:srgbClr val="FF0000"/>
                </a:solidFill>
                <a:latin typeface="Bahnschrift" pitchFamily="34" charset="0"/>
                <a:ea typeface="Book Antiqua"/>
                <a:cs typeface="Book Antiqua"/>
                <a:sym typeface="Book Antiqua"/>
              </a:rPr>
              <a:t>.</a:t>
            </a:r>
            <a:endParaRPr>
              <a:solidFill>
                <a:srgbClr val="FF0000"/>
              </a:solidFill>
              <a:latin typeface="Bahnschrift" pitchFamily="34" charset="0"/>
              <a:ea typeface="Book Antiqua"/>
              <a:cs typeface="Book Antiqua"/>
              <a:sym typeface="Book Antiqua"/>
            </a:endParaRPr>
          </a:p>
          <a:p>
            <a:pPr marL="457200" lvl="0" indent="-317500" algn="l" rtl="0">
              <a:spcBef>
                <a:spcPts val="0"/>
              </a:spcBef>
              <a:spcAft>
                <a:spcPts val="0"/>
              </a:spcAft>
              <a:buSzPts val="1400"/>
              <a:buFont typeface="Book Antiqua"/>
              <a:buChar char="●"/>
            </a:pPr>
            <a:r>
              <a:rPr lang="en" b="1" dirty="0">
                <a:solidFill>
                  <a:srgbClr val="FF0000"/>
                </a:solidFill>
                <a:latin typeface="Bahnschrift" pitchFamily="34" charset="0"/>
                <a:ea typeface="Book Antiqua"/>
                <a:cs typeface="Book Antiqua"/>
                <a:sym typeface="Book Antiqua"/>
              </a:rPr>
              <a:t>Sets up a Certificate Authority</a:t>
            </a:r>
            <a:r>
              <a:rPr lang="en" dirty="0">
                <a:solidFill>
                  <a:srgbClr val="FF0000"/>
                </a:solidFill>
                <a:latin typeface="Bahnschrift" pitchFamily="34" charset="0"/>
                <a:ea typeface="Book Antiqua"/>
                <a:cs typeface="Book Antiqua"/>
                <a:sym typeface="Book Antiqua"/>
              </a:rPr>
              <a:t> </a:t>
            </a:r>
            <a:r>
              <a:rPr lang="en" dirty="0">
                <a:latin typeface="Bahnschrift" pitchFamily="34" charset="0"/>
                <a:ea typeface="Book Antiqua"/>
                <a:cs typeface="Book Antiqua"/>
                <a:sym typeface="Book Antiqua"/>
              </a:rPr>
              <a:t>(using a default cryptogen tool if not mentioned otherwise).</a:t>
            </a:r>
            <a:endParaRPr>
              <a:latin typeface="Bahnschrift" pitchFamily="34" charset="0"/>
              <a:ea typeface="Book Antiqua"/>
              <a:cs typeface="Book Antiqua"/>
              <a:sym typeface="Book Antiqua"/>
            </a:endParaRPr>
          </a:p>
        </p:txBody>
      </p:sp>
      <p:sp>
        <p:nvSpPr>
          <p:cNvPr id="135" name="Google Shape;135;p25"/>
          <p:cNvSpPr txBox="1"/>
          <p:nvPr/>
        </p:nvSpPr>
        <p:spPr>
          <a:xfrm>
            <a:off x="178050" y="3008263"/>
            <a:ext cx="878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The following nodes are created using the network config file and the entire execution of processes are done within this network.</a:t>
            </a:r>
            <a:endParaRPr>
              <a:latin typeface="Bahnschrift" pitchFamily="34" charset="0"/>
              <a:ea typeface="Book Antiqua"/>
              <a:cs typeface="Book Antiqua"/>
              <a:sym typeface="Book Antiqu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6"/>
          <p:cNvPicPr preferRelativeResize="0"/>
          <p:nvPr/>
        </p:nvPicPr>
        <p:blipFill rotWithShape="1">
          <a:blip r:embed="rId3">
            <a:alphaModFix/>
          </a:blip>
          <a:srcRect l="3409" t="36461" b="37916"/>
          <a:stretch/>
        </p:blipFill>
        <p:spPr>
          <a:xfrm>
            <a:off x="0" y="3375425"/>
            <a:ext cx="9144000" cy="1364432"/>
          </a:xfrm>
          <a:prstGeom prst="rect">
            <a:avLst/>
          </a:prstGeom>
          <a:noFill/>
          <a:ln>
            <a:noFill/>
          </a:ln>
        </p:spPr>
      </p:pic>
      <p:pic>
        <p:nvPicPr>
          <p:cNvPr id="141" name="Google Shape;141;p26"/>
          <p:cNvPicPr preferRelativeResize="0"/>
          <p:nvPr/>
        </p:nvPicPr>
        <p:blipFill rotWithShape="1">
          <a:blip r:embed="rId3">
            <a:alphaModFix/>
          </a:blip>
          <a:srcRect l="3600" t="6619" r="888" b="62547"/>
          <a:stretch/>
        </p:blipFill>
        <p:spPr>
          <a:xfrm>
            <a:off x="14702" y="744675"/>
            <a:ext cx="9129298" cy="1657824"/>
          </a:xfrm>
          <a:prstGeom prst="rect">
            <a:avLst/>
          </a:prstGeom>
          <a:noFill/>
          <a:ln>
            <a:noFill/>
          </a:ln>
        </p:spPr>
      </p:pic>
      <p:sp>
        <p:nvSpPr>
          <p:cNvPr id="142" name="Google Shape;142;p26"/>
          <p:cNvSpPr txBox="1"/>
          <p:nvPr/>
        </p:nvSpPr>
        <p:spPr>
          <a:xfrm>
            <a:off x="0" y="136598"/>
            <a:ext cx="3905983"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Book Antiqua"/>
                <a:ea typeface="Book Antiqua"/>
                <a:cs typeface="Book Antiqua"/>
                <a:sym typeface="Book Antiqua"/>
              </a:rPr>
              <a:t>Creating Channels</a:t>
            </a:r>
            <a:endParaRPr sz="2800" b="1">
              <a:latin typeface="Book Antiqua"/>
              <a:ea typeface="Book Antiqua"/>
              <a:cs typeface="Book Antiqua"/>
              <a:sym typeface="Book Antiqua"/>
            </a:endParaRPr>
          </a:p>
        </p:txBody>
      </p:sp>
      <p:sp>
        <p:nvSpPr>
          <p:cNvPr id="143" name="Google Shape;143;p26"/>
          <p:cNvSpPr txBox="1"/>
          <p:nvPr/>
        </p:nvSpPr>
        <p:spPr>
          <a:xfrm>
            <a:off x="155850" y="2473313"/>
            <a:ext cx="8733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rPr>
              <a:t>The channel is created and anchored to two or more organizations as required by the developer.</a:t>
            </a:r>
            <a:endParaRPr>
              <a:latin typeface="Bahnschrift" pitchFamily="34" charset="0"/>
            </a:endParaRPr>
          </a:p>
          <a:p>
            <a:pPr marL="0" lvl="0" indent="0" algn="l" rtl="0">
              <a:spcBef>
                <a:spcPts val="0"/>
              </a:spcBef>
              <a:spcAft>
                <a:spcPts val="0"/>
              </a:spcAft>
              <a:buNone/>
            </a:pPr>
            <a:r>
              <a:rPr lang="en" dirty="0">
                <a:latin typeface="Bahnschrift" pitchFamily="34" charset="0"/>
              </a:rPr>
              <a:t>We can see the default configuration of channel for this system. The default name here is </a:t>
            </a:r>
            <a:r>
              <a:rPr lang="en" i="1" dirty="0">
                <a:latin typeface="Bahnschrift" pitchFamily="34" charset="0"/>
              </a:rPr>
              <a:t>‘mychannel’</a:t>
            </a:r>
            <a:r>
              <a:rPr lang="en" dirty="0">
                <a:latin typeface="Bahnschrift" pitchFamily="34" charset="0"/>
              </a:rPr>
              <a:t>.</a:t>
            </a:r>
            <a:endParaRPr>
              <a:latin typeface="Bahnschrift" pitchFamily="34" charset="0"/>
            </a:endParaRPr>
          </a:p>
          <a:p>
            <a:pPr marL="0" lvl="0" indent="0" algn="l" rtl="0">
              <a:spcBef>
                <a:spcPts val="0"/>
              </a:spcBef>
              <a:spcAft>
                <a:spcPts val="0"/>
              </a:spcAft>
              <a:buNone/>
            </a:pPr>
            <a:r>
              <a:rPr lang="en" dirty="0">
                <a:latin typeface="Bahnschrift" pitchFamily="34" charset="0"/>
              </a:rPr>
              <a:t>We can select a name here using the </a:t>
            </a:r>
            <a:r>
              <a:rPr lang="en" i="1" dirty="0">
                <a:latin typeface="Bahnschrift" pitchFamily="34" charset="0"/>
              </a:rPr>
              <a:t>-c</a:t>
            </a:r>
            <a:r>
              <a:rPr lang="en" dirty="0">
                <a:latin typeface="Bahnschrift" pitchFamily="34" charset="0"/>
              </a:rPr>
              <a:t> parameter of the </a:t>
            </a:r>
            <a:r>
              <a:rPr lang="en" b="1" dirty="0">
                <a:latin typeface="Bahnschrift" pitchFamily="34" charset="0"/>
              </a:rPr>
              <a:t>createChannel</a:t>
            </a:r>
            <a:r>
              <a:rPr lang="en" dirty="0">
                <a:latin typeface="Bahnschrift" pitchFamily="34" charset="0"/>
              </a:rPr>
              <a:t> command.</a:t>
            </a:r>
            <a:endParaRPr>
              <a:latin typeface="Bahnschrift"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subTitle" idx="1"/>
          </p:nvPr>
        </p:nvSpPr>
        <p:spPr>
          <a:xfrm>
            <a:off x="311700" y="871650"/>
            <a:ext cx="8520600" cy="3705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A </a:t>
            </a:r>
            <a:r>
              <a:rPr lang="en" sz="1800" dirty="0">
                <a:solidFill>
                  <a:srgbClr val="FF0000"/>
                </a:solidFill>
                <a:latin typeface="Bahnschrift" pitchFamily="34" charset="0"/>
                <a:ea typeface="Book Antiqua"/>
                <a:cs typeface="Book Antiqua"/>
                <a:sym typeface="Book Antiqua"/>
              </a:rPr>
              <a:t>Distributed Ledger</a:t>
            </a:r>
            <a:endParaRPr sz="1800">
              <a:solidFill>
                <a:srgbClr val="FF0000"/>
              </a:solidFill>
              <a:latin typeface="Bahnschrift" pitchFamily="34" charset="0"/>
              <a:ea typeface="Book Antiqua"/>
              <a:cs typeface="Book Antiqua"/>
              <a:sym typeface="Book Antiqua"/>
            </a:endParaRPr>
          </a:p>
          <a:p>
            <a:pPr marL="457200" lvl="0" indent="-342900" algn="l" rtl="0">
              <a:lnSpc>
                <a:spcPct val="100000"/>
              </a:lnSpc>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At the heart of a blockchain network is a distributed ledger that records all the transactions that take place on the network.</a:t>
            </a:r>
            <a:endParaRPr sz="1800">
              <a:solidFill>
                <a:srgbClr val="010101"/>
              </a:solidFill>
              <a:latin typeface="Bahnschrift" pitchFamily="34" charset="0"/>
              <a:ea typeface="Book Antiqua"/>
              <a:cs typeface="Book Antiqua"/>
              <a:sym typeface="Book Antiqua"/>
            </a:endParaRPr>
          </a:p>
          <a:p>
            <a:pPr marL="457200" lvl="0" indent="-342900" algn="l" rtl="0">
              <a:lnSpc>
                <a:spcPct val="100000"/>
              </a:lnSpc>
              <a:spcBef>
                <a:spcPts val="0"/>
              </a:spcBef>
              <a:spcAft>
                <a:spcPts val="0"/>
              </a:spcAft>
              <a:buClr>
                <a:srgbClr val="010101"/>
              </a:buClr>
              <a:buSzPts val="1800"/>
              <a:buChar char="●"/>
            </a:pPr>
            <a:r>
              <a:rPr lang="en" sz="1800" dirty="0">
                <a:solidFill>
                  <a:srgbClr val="010101"/>
                </a:solidFill>
                <a:latin typeface="Bahnschrift" pitchFamily="34" charset="0"/>
                <a:ea typeface="Book Antiqua"/>
                <a:cs typeface="Book Antiqua"/>
                <a:sym typeface="Book Antiqua"/>
              </a:rPr>
              <a:t>A blockchain ledger is often described as </a:t>
            </a:r>
            <a:r>
              <a:rPr lang="en" sz="1800" b="1" dirty="0">
                <a:solidFill>
                  <a:srgbClr val="FF0000"/>
                </a:solidFill>
                <a:latin typeface="Bahnschrift" pitchFamily="34" charset="0"/>
                <a:ea typeface="Book Antiqua"/>
                <a:cs typeface="Book Antiqua"/>
                <a:sym typeface="Book Antiqua"/>
              </a:rPr>
              <a:t>decentralized</a:t>
            </a:r>
            <a:r>
              <a:rPr lang="en" sz="1800" dirty="0">
                <a:solidFill>
                  <a:srgbClr val="010101"/>
                </a:solidFill>
                <a:latin typeface="Bahnschrift" pitchFamily="34" charset="0"/>
                <a:ea typeface="Book Antiqua"/>
                <a:cs typeface="Book Antiqua"/>
                <a:sym typeface="Book Antiqua"/>
              </a:rPr>
              <a:t> because it is replicated across many network participants, each of whom </a:t>
            </a:r>
            <a:r>
              <a:rPr lang="en" sz="1800" b="1" dirty="0">
                <a:solidFill>
                  <a:srgbClr val="FF0000"/>
                </a:solidFill>
                <a:latin typeface="Bahnschrift" pitchFamily="34" charset="0"/>
                <a:ea typeface="Book Antiqua"/>
                <a:cs typeface="Book Antiqua"/>
                <a:sym typeface="Book Antiqua"/>
              </a:rPr>
              <a:t>collaborate</a:t>
            </a:r>
            <a:r>
              <a:rPr lang="en" sz="1800" dirty="0">
                <a:solidFill>
                  <a:srgbClr val="010101"/>
                </a:solidFill>
                <a:latin typeface="Bahnschrift" pitchFamily="34" charset="0"/>
                <a:ea typeface="Book Antiqua"/>
                <a:cs typeface="Book Antiqua"/>
                <a:sym typeface="Book Antiqua"/>
              </a:rPr>
              <a:t> in its maintenance. </a:t>
            </a:r>
            <a:endParaRPr sz="1800">
              <a:solidFill>
                <a:srgbClr val="010101"/>
              </a:solidFill>
              <a:latin typeface="Bahnschrift" pitchFamily="34" charset="0"/>
              <a:ea typeface="Book Antiqua"/>
              <a:cs typeface="Book Antiqua"/>
              <a:sym typeface="Book Antiqua"/>
            </a:endParaRPr>
          </a:p>
          <a:p>
            <a:pPr marL="457200" lvl="0" indent="-342900" algn="l" rtl="0">
              <a:lnSpc>
                <a:spcPct val="100000"/>
              </a:lnSpc>
              <a:spcBef>
                <a:spcPts val="0"/>
              </a:spcBef>
              <a:spcAft>
                <a:spcPts val="0"/>
              </a:spcAft>
              <a:buClr>
                <a:srgbClr val="010101"/>
              </a:buClr>
              <a:buSzPts val="1800"/>
              <a:buChar char="●"/>
            </a:pPr>
            <a:r>
              <a:rPr lang="en" sz="1800" dirty="0">
                <a:solidFill>
                  <a:srgbClr val="010101"/>
                </a:solidFill>
                <a:latin typeface="Bahnschrift" pitchFamily="34" charset="0"/>
                <a:ea typeface="Book Antiqua"/>
                <a:cs typeface="Book Antiqua"/>
                <a:sym typeface="Book Antiqua"/>
              </a:rPr>
              <a:t>In addition to being decentralized and collaborative, the </a:t>
            </a:r>
            <a:r>
              <a:rPr lang="en" sz="1800" dirty="0">
                <a:solidFill>
                  <a:srgbClr val="FF0000"/>
                </a:solidFill>
                <a:latin typeface="Bahnschrift" pitchFamily="34" charset="0"/>
                <a:ea typeface="Book Antiqua"/>
                <a:cs typeface="Book Antiqua"/>
                <a:sym typeface="Book Antiqua"/>
              </a:rPr>
              <a:t>information recorded to a blockchain is append-only</a:t>
            </a:r>
            <a:r>
              <a:rPr lang="en" sz="1800" dirty="0">
                <a:solidFill>
                  <a:srgbClr val="010101"/>
                </a:solidFill>
                <a:latin typeface="Bahnschrift" pitchFamily="34" charset="0"/>
                <a:ea typeface="Book Antiqua"/>
                <a:cs typeface="Book Antiqua"/>
                <a:sym typeface="Book Antiqua"/>
              </a:rPr>
              <a:t>, using cryptographic techniques that guarantee that once a transaction has been added to the ledger it cannot be modified. This property of “immutability” makes it simple to determine the provenance of information because participants can be sure information has not been changed after the fact. It’s why blockchains are sometimes described as </a:t>
            </a:r>
            <a:r>
              <a:rPr lang="en" sz="1800" b="1" dirty="0">
                <a:solidFill>
                  <a:srgbClr val="FF0000"/>
                </a:solidFill>
                <a:latin typeface="Bahnschrift" pitchFamily="34" charset="0"/>
                <a:ea typeface="Book Antiqua"/>
                <a:cs typeface="Book Antiqua"/>
                <a:sym typeface="Book Antiqua"/>
              </a:rPr>
              <a:t>systems of proof</a:t>
            </a:r>
            <a:r>
              <a:rPr lang="en" sz="1800" dirty="0">
                <a:solidFill>
                  <a:srgbClr val="010101"/>
                </a:solidFill>
                <a:latin typeface="Bahnschrift" pitchFamily="34" charset="0"/>
                <a:ea typeface="Book Antiqua"/>
                <a:cs typeface="Book Antiqua"/>
                <a:sym typeface="Book Antiqua"/>
              </a:rPr>
              <a:t>.</a:t>
            </a:r>
            <a:endParaRPr sz="1800">
              <a:solidFill>
                <a:srgbClr val="010101"/>
              </a:solidFill>
              <a:latin typeface="Bahnschrift" pitchFamily="34" charset="0"/>
              <a:ea typeface="Book Antiqua"/>
              <a:cs typeface="Book Antiqua"/>
              <a:sym typeface="Book Antiqua"/>
            </a:endParaRPr>
          </a:p>
        </p:txBody>
      </p:sp>
      <p:sp>
        <p:nvSpPr>
          <p:cNvPr id="61" name="Google Shape;61;p14"/>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dirty="0">
                <a:latin typeface="Book Antiqua"/>
                <a:ea typeface="Book Antiqua"/>
                <a:cs typeface="Book Antiqua"/>
                <a:sym typeface="Book Antiqua"/>
              </a:rPr>
              <a:t>What is Blockchain?</a:t>
            </a:r>
            <a:endParaRPr sz="4000">
              <a:latin typeface="Book Antiqua"/>
              <a:ea typeface="Book Antiqua"/>
              <a:cs typeface="Book Antiqua"/>
              <a:sym typeface="Book Antiqu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7"/>
          <p:cNvPicPr preferRelativeResize="0"/>
          <p:nvPr/>
        </p:nvPicPr>
        <p:blipFill rotWithShape="1">
          <a:blip r:embed="rId3">
            <a:alphaModFix/>
          </a:blip>
          <a:srcRect l="3372" t="93333" r="69882" b="2708"/>
          <a:stretch/>
        </p:blipFill>
        <p:spPr>
          <a:xfrm>
            <a:off x="121425" y="3669126"/>
            <a:ext cx="7347077" cy="611650"/>
          </a:xfrm>
          <a:prstGeom prst="rect">
            <a:avLst/>
          </a:prstGeom>
          <a:noFill/>
          <a:ln>
            <a:noFill/>
          </a:ln>
        </p:spPr>
      </p:pic>
      <p:pic>
        <p:nvPicPr>
          <p:cNvPr id="149" name="Google Shape;149;p27"/>
          <p:cNvPicPr preferRelativeResize="0"/>
          <p:nvPr/>
        </p:nvPicPr>
        <p:blipFill rotWithShape="1">
          <a:blip r:embed="rId3">
            <a:alphaModFix/>
          </a:blip>
          <a:srcRect l="3372" t="70370" b="9629"/>
          <a:stretch/>
        </p:blipFill>
        <p:spPr>
          <a:xfrm>
            <a:off x="121425" y="807400"/>
            <a:ext cx="8918352" cy="1292876"/>
          </a:xfrm>
          <a:prstGeom prst="rect">
            <a:avLst/>
          </a:prstGeom>
          <a:noFill/>
          <a:ln>
            <a:noFill/>
          </a:ln>
        </p:spPr>
      </p:pic>
      <p:sp>
        <p:nvSpPr>
          <p:cNvPr id="150" name="Google Shape;150;p27"/>
          <p:cNvSpPr txBox="1"/>
          <p:nvPr/>
        </p:nvSpPr>
        <p:spPr>
          <a:xfrm>
            <a:off x="121425" y="407200"/>
            <a:ext cx="86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The channel created in this scenario consists of the following properties or parameters:</a:t>
            </a:r>
            <a:endParaRPr>
              <a:latin typeface="Bahnschrift" pitchFamily="34" charset="0"/>
              <a:ea typeface="Book Antiqua"/>
              <a:cs typeface="Book Antiqua"/>
              <a:sym typeface="Book Antiqua"/>
            </a:endParaRPr>
          </a:p>
        </p:txBody>
      </p:sp>
      <p:sp>
        <p:nvSpPr>
          <p:cNvPr id="151" name="Google Shape;151;p27"/>
          <p:cNvSpPr txBox="1"/>
          <p:nvPr/>
        </p:nvSpPr>
        <p:spPr>
          <a:xfrm>
            <a:off x="121425" y="2986475"/>
            <a:ext cx="779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After the channel is set active and Anchor peers are set to the organization that are to communicate through the channel, the channel is joined.</a:t>
            </a:r>
            <a:endParaRPr>
              <a:latin typeface="Bahnschrift" pitchFamily="34" charset="0"/>
              <a:ea typeface="Book Antiqua"/>
              <a:cs typeface="Book Antiqua"/>
              <a:sym typeface="Book Antiqua"/>
            </a:endParaRPr>
          </a:p>
        </p:txBody>
      </p:sp>
      <p:sp>
        <p:nvSpPr>
          <p:cNvPr id="152" name="Google Shape;152;p27"/>
          <p:cNvSpPr txBox="1"/>
          <p:nvPr/>
        </p:nvSpPr>
        <p:spPr>
          <a:xfrm>
            <a:off x="121425" y="2303825"/>
            <a:ext cx="7875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hnschrift" pitchFamily="34" charset="0"/>
                <a:ea typeface="Book Antiqua"/>
                <a:cs typeface="Book Antiqua"/>
                <a:sym typeface="Book Antiqua"/>
              </a:rPr>
              <a:t>The properties define the channel, it’s access limitations, the policies and the organizations connected to it.</a:t>
            </a:r>
            <a:endParaRPr>
              <a:latin typeface="Bahnschrift" pitchFamily="34" charset="0"/>
              <a:ea typeface="Book Antiqua"/>
              <a:cs typeface="Book Antiqua"/>
              <a:sym typeface="Book Antiqu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p:nvPr/>
        </p:nvSpPr>
        <p:spPr>
          <a:xfrm>
            <a:off x="364325" y="118225"/>
            <a:ext cx="4582248"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dirty="0">
                <a:latin typeface="Book Antiqua"/>
                <a:ea typeface="Book Antiqua"/>
                <a:cs typeface="Book Antiqua"/>
                <a:sym typeface="Book Antiqua"/>
              </a:rPr>
              <a:t>Chaincode deployment</a:t>
            </a:r>
            <a:endParaRPr sz="2800">
              <a:latin typeface="Book Antiqua"/>
              <a:ea typeface="Book Antiqua"/>
              <a:cs typeface="Book Antiqua"/>
              <a:sym typeface="Book Antiqua"/>
            </a:endParaRPr>
          </a:p>
        </p:txBody>
      </p:sp>
      <p:sp>
        <p:nvSpPr>
          <p:cNvPr id="158" name="Google Shape;158;p28"/>
          <p:cNvSpPr txBox="1"/>
          <p:nvPr/>
        </p:nvSpPr>
        <p:spPr>
          <a:xfrm>
            <a:off x="460775" y="657189"/>
            <a:ext cx="85662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Chaincode is deployed on a channel using the </a:t>
            </a:r>
            <a:r>
              <a:rPr lang="en" i="1" dirty="0">
                <a:latin typeface="Bahnschrift" pitchFamily="34" charset="0"/>
                <a:ea typeface="Book Antiqua"/>
                <a:cs typeface="Book Antiqua"/>
                <a:sym typeface="Book Antiqua"/>
              </a:rPr>
              <a:t>deployCC </a:t>
            </a:r>
            <a:r>
              <a:rPr lang="en" dirty="0">
                <a:latin typeface="Bahnschrift" pitchFamily="34" charset="0"/>
                <a:ea typeface="Book Antiqua"/>
                <a:cs typeface="Book Antiqua"/>
                <a:sym typeface="Book Antiqua"/>
              </a:rPr>
              <a:t>command with parameters </a:t>
            </a:r>
            <a:r>
              <a:rPr lang="en" i="1" dirty="0">
                <a:latin typeface="Bahnschrift" pitchFamily="34" charset="0"/>
                <a:ea typeface="Book Antiqua"/>
                <a:cs typeface="Book Antiqua"/>
                <a:sym typeface="Book Antiqua"/>
              </a:rPr>
              <a:t>-ccn </a:t>
            </a:r>
            <a:r>
              <a:rPr lang="en" dirty="0">
                <a:latin typeface="Bahnschrift" pitchFamily="34" charset="0"/>
                <a:ea typeface="Book Antiqua"/>
                <a:cs typeface="Book Antiqua"/>
                <a:sym typeface="Book Antiqua"/>
              </a:rPr>
              <a:t>(chaincode name), </a:t>
            </a:r>
            <a:endParaRPr>
              <a:latin typeface="Bahnschrift" pitchFamily="34" charset="0"/>
              <a:ea typeface="Book Antiqua"/>
              <a:cs typeface="Book Antiqua"/>
              <a:sym typeface="Book Antiqua"/>
            </a:endParaRPr>
          </a:p>
        </p:txBody>
      </p:sp>
      <p:sp>
        <p:nvSpPr>
          <p:cNvPr id="159" name="Google Shape;159;p28"/>
          <p:cNvSpPr txBox="1"/>
          <p:nvPr/>
        </p:nvSpPr>
        <p:spPr>
          <a:xfrm>
            <a:off x="364325" y="3254325"/>
            <a:ext cx="5850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The packaged chaincode is then committed to the channel and is deployed/installed only after the organizations present on the channel approve it.</a:t>
            </a:r>
            <a:endParaRPr>
              <a:latin typeface="Bahnschrift" pitchFamily="34" charset="0"/>
              <a:ea typeface="Book Antiqua"/>
              <a:cs typeface="Book Antiqua"/>
              <a:sym typeface="Book Antiqua"/>
            </a:endParaRPr>
          </a:p>
          <a:p>
            <a:pPr marL="0" lvl="0" indent="0" algn="l" rtl="0">
              <a:spcBef>
                <a:spcPts val="0"/>
              </a:spcBef>
              <a:spcAft>
                <a:spcPts val="0"/>
              </a:spcAft>
              <a:buNone/>
            </a:pPr>
            <a:endParaRPr>
              <a:latin typeface="Bahnschrift" pitchFamily="34" charset="0"/>
              <a:ea typeface="Book Antiqua"/>
              <a:cs typeface="Book Antiqua"/>
              <a:sym typeface="Book Antiqua"/>
            </a:endParaRPr>
          </a:p>
          <a:p>
            <a:pPr marL="0" lvl="0" indent="0" algn="l" rtl="0">
              <a:spcBef>
                <a:spcPts val="0"/>
              </a:spcBef>
              <a:spcAft>
                <a:spcPts val="0"/>
              </a:spcAft>
              <a:buNone/>
            </a:pPr>
            <a:r>
              <a:rPr lang="en" dirty="0">
                <a:latin typeface="Bahnschrift" pitchFamily="34" charset="0"/>
                <a:ea typeface="Book Antiqua"/>
                <a:cs typeface="Book Antiqua"/>
                <a:sym typeface="Book Antiqua"/>
              </a:rPr>
              <a:t>This ensures no untrusted smart contract is present on the channel.</a:t>
            </a:r>
            <a:endParaRPr>
              <a:latin typeface="Bahnschrift" pitchFamily="34" charset="0"/>
              <a:ea typeface="Book Antiqua"/>
              <a:cs typeface="Book Antiqua"/>
              <a:sym typeface="Book Antiqua"/>
            </a:endParaRPr>
          </a:p>
        </p:txBody>
      </p:sp>
      <p:pic>
        <p:nvPicPr>
          <p:cNvPr id="160" name="Google Shape;160;p28"/>
          <p:cNvPicPr preferRelativeResize="0"/>
          <p:nvPr/>
        </p:nvPicPr>
        <p:blipFill rotWithShape="1">
          <a:blip r:embed="rId3">
            <a:alphaModFix/>
          </a:blip>
          <a:srcRect r="4003"/>
          <a:stretch/>
        </p:blipFill>
        <p:spPr>
          <a:xfrm>
            <a:off x="460775" y="1030563"/>
            <a:ext cx="6943726" cy="1592950"/>
          </a:xfrm>
          <a:prstGeom prst="rect">
            <a:avLst/>
          </a:prstGeom>
          <a:noFill/>
          <a:ln>
            <a:noFill/>
          </a:ln>
        </p:spPr>
      </p:pic>
      <p:sp>
        <p:nvSpPr>
          <p:cNvPr id="161" name="Google Shape;161;p28"/>
          <p:cNvSpPr txBox="1"/>
          <p:nvPr/>
        </p:nvSpPr>
        <p:spPr>
          <a:xfrm>
            <a:off x="7404500" y="930300"/>
            <a:ext cx="1264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dirty="0">
                <a:solidFill>
                  <a:schemeClr val="dk1"/>
                </a:solidFill>
                <a:latin typeface="Bahnschrift" pitchFamily="34" charset="0"/>
                <a:ea typeface="Book Antiqua"/>
                <a:cs typeface="Book Antiqua"/>
                <a:sym typeface="Book Antiqua"/>
              </a:rPr>
              <a:t>-ccp </a:t>
            </a:r>
            <a:r>
              <a:rPr lang="en" dirty="0">
                <a:solidFill>
                  <a:schemeClr val="dk1"/>
                </a:solidFill>
                <a:latin typeface="Bahnschrift" pitchFamily="34" charset="0"/>
                <a:ea typeface="Book Antiqua"/>
                <a:cs typeface="Book Antiqua"/>
                <a:sym typeface="Book Antiqua"/>
              </a:rPr>
              <a:t>(chaincode location),</a:t>
            </a:r>
            <a:endParaRPr>
              <a:solidFill>
                <a:schemeClr val="dk1"/>
              </a:solidFill>
              <a:latin typeface="Bahnschrift" pitchFamily="34" charset="0"/>
              <a:ea typeface="Book Antiqua"/>
              <a:cs typeface="Book Antiqua"/>
              <a:sym typeface="Book Antiqua"/>
            </a:endParaRPr>
          </a:p>
          <a:p>
            <a:pPr marL="0" lvl="0" indent="0" algn="l" rtl="0">
              <a:spcBef>
                <a:spcPts val="0"/>
              </a:spcBef>
              <a:spcAft>
                <a:spcPts val="0"/>
              </a:spcAft>
              <a:buNone/>
            </a:pPr>
            <a:r>
              <a:rPr lang="en" dirty="0">
                <a:solidFill>
                  <a:schemeClr val="dk1"/>
                </a:solidFill>
                <a:latin typeface="Bahnschrift" pitchFamily="34" charset="0"/>
                <a:ea typeface="Book Antiqua"/>
                <a:cs typeface="Book Antiqua"/>
                <a:sym typeface="Book Antiqua"/>
              </a:rPr>
              <a:t> </a:t>
            </a:r>
            <a:r>
              <a:rPr lang="en" i="1" dirty="0">
                <a:solidFill>
                  <a:schemeClr val="dk1"/>
                </a:solidFill>
                <a:latin typeface="Bahnschrift" pitchFamily="34" charset="0"/>
                <a:ea typeface="Book Antiqua"/>
                <a:cs typeface="Book Antiqua"/>
                <a:sym typeface="Book Antiqua"/>
              </a:rPr>
              <a:t>-ccl </a:t>
            </a:r>
            <a:r>
              <a:rPr lang="en" dirty="0">
                <a:solidFill>
                  <a:schemeClr val="dk1"/>
                </a:solidFill>
                <a:latin typeface="Bahnschrift" pitchFamily="34" charset="0"/>
                <a:ea typeface="Book Antiqua"/>
                <a:cs typeface="Book Antiqua"/>
                <a:sym typeface="Book Antiqua"/>
              </a:rPr>
              <a:t>(chaincode language, for compilation).</a:t>
            </a:r>
            <a:endParaRPr>
              <a:solidFill>
                <a:schemeClr val="dk1"/>
              </a:solidFill>
              <a:latin typeface="Bahnschrift" pitchFamily="34" charset="0"/>
              <a:ea typeface="Book Antiqua"/>
              <a:cs typeface="Book Antiqua"/>
              <a:sym typeface="Book Antiqua"/>
            </a:endParaRPr>
          </a:p>
          <a:p>
            <a:pPr marL="0" lvl="0" indent="0" algn="l" rtl="0">
              <a:spcBef>
                <a:spcPts val="0"/>
              </a:spcBef>
              <a:spcAft>
                <a:spcPts val="0"/>
              </a:spcAft>
              <a:buClr>
                <a:schemeClr val="dk1"/>
              </a:buClr>
              <a:buSzPts val="1100"/>
              <a:buFont typeface="Arial"/>
              <a:buNone/>
            </a:pPr>
            <a:endParaRPr>
              <a:solidFill>
                <a:schemeClr val="dk1"/>
              </a:solidFill>
              <a:latin typeface="Bahnschrift" pitchFamily="34" charset="0"/>
              <a:ea typeface="Book Antiqua"/>
              <a:cs typeface="Book Antiqua"/>
              <a:sym typeface="Book Antiqua"/>
            </a:endParaRPr>
          </a:p>
        </p:txBody>
      </p:sp>
      <p:pic>
        <p:nvPicPr>
          <p:cNvPr id="162" name="Google Shape;162;p28"/>
          <p:cNvPicPr preferRelativeResize="0"/>
          <p:nvPr/>
        </p:nvPicPr>
        <p:blipFill>
          <a:blip r:embed="rId4">
            <a:alphaModFix/>
          </a:blip>
          <a:stretch>
            <a:fillRect/>
          </a:stretch>
        </p:blipFill>
        <p:spPr>
          <a:xfrm>
            <a:off x="460775" y="2838900"/>
            <a:ext cx="2124075" cy="200025"/>
          </a:xfrm>
          <a:prstGeom prst="rect">
            <a:avLst/>
          </a:prstGeom>
          <a:noFill/>
          <a:ln>
            <a:noFill/>
          </a:ln>
        </p:spPr>
      </p:pic>
      <p:pic>
        <p:nvPicPr>
          <p:cNvPr id="163" name="Google Shape;163;p28"/>
          <p:cNvPicPr preferRelativeResize="0"/>
          <p:nvPr/>
        </p:nvPicPr>
        <p:blipFill rotWithShape="1">
          <a:blip r:embed="rId5">
            <a:alphaModFix/>
          </a:blip>
          <a:srcRect l="4825" t="54062" r="73447" b="4039"/>
          <a:stretch/>
        </p:blipFill>
        <p:spPr>
          <a:xfrm>
            <a:off x="6461575" y="3459875"/>
            <a:ext cx="1986675" cy="739375"/>
          </a:xfrm>
          <a:prstGeom prst="rect">
            <a:avLst/>
          </a:prstGeom>
          <a:noFill/>
          <a:ln>
            <a:noFill/>
          </a:ln>
        </p:spPr>
      </p:pic>
      <p:pic>
        <p:nvPicPr>
          <p:cNvPr id="164" name="Google Shape;164;p28"/>
          <p:cNvPicPr preferRelativeResize="0"/>
          <p:nvPr/>
        </p:nvPicPr>
        <p:blipFill>
          <a:blip r:embed="rId6">
            <a:alphaModFix/>
          </a:blip>
          <a:stretch>
            <a:fillRect/>
          </a:stretch>
        </p:blipFill>
        <p:spPr>
          <a:xfrm>
            <a:off x="1548625" y="4603863"/>
            <a:ext cx="3267075" cy="171450"/>
          </a:xfrm>
          <a:prstGeom prst="rect">
            <a:avLst/>
          </a:prstGeom>
          <a:noFill/>
          <a:ln>
            <a:noFill/>
          </a:ln>
        </p:spPr>
      </p:pic>
      <p:pic>
        <p:nvPicPr>
          <p:cNvPr id="165" name="Google Shape;165;p28"/>
          <p:cNvPicPr preferRelativeResize="0"/>
          <p:nvPr/>
        </p:nvPicPr>
        <p:blipFill>
          <a:blip r:embed="rId7">
            <a:alphaModFix/>
          </a:blip>
          <a:stretch>
            <a:fillRect/>
          </a:stretch>
        </p:blipFill>
        <p:spPr>
          <a:xfrm>
            <a:off x="460763" y="4866075"/>
            <a:ext cx="3162300" cy="180975"/>
          </a:xfrm>
          <a:prstGeom prst="rect">
            <a:avLst/>
          </a:prstGeom>
          <a:noFill/>
          <a:ln>
            <a:noFill/>
          </a:ln>
        </p:spPr>
      </p:pic>
      <p:pic>
        <p:nvPicPr>
          <p:cNvPr id="166" name="Google Shape;166;p28"/>
          <p:cNvPicPr preferRelativeResize="0"/>
          <p:nvPr/>
        </p:nvPicPr>
        <p:blipFill>
          <a:blip r:embed="rId8">
            <a:alphaModFix/>
          </a:blip>
          <a:stretch>
            <a:fillRect/>
          </a:stretch>
        </p:blipFill>
        <p:spPr>
          <a:xfrm>
            <a:off x="4179088" y="2838888"/>
            <a:ext cx="4676775" cy="200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3">
            <a:alphaModFix/>
          </a:blip>
          <a:srcRect l="3320" t="53985" r="976" b="38597"/>
          <a:stretch/>
        </p:blipFill>
        <p:spPr>
          <a:xfrm>
            <a:off x="135300" y="3045175"/>
            <a:ext cx="7619477" cy="332176"/>
          </a:xfrm>
          <a:prstGeom prst="rect">
            <a:avLst/>
          </a:prstGeom>
          <a:noFill/>
          <a:ln>
            <a:noFill/>
          </a:ln>
        </p:spPr>
      </p:pic>
      <p:pic>
        <p:nvPicPr>
          <p:cNvPr id="172" name="Google Shape;172;p29"/>
          <p:cNvPicPr preferRelativeResize="0"/>
          <p:nvPr/>
        </p:nvPicPr>
        <p:blipFill rotWithShape="1">
          <a:blip r:embed="rId3">
            <a:alphaModFix/>
          </a:blip>
          <a:srcRect l="3315" t="67235" r="871" b="22715"/>
          <a:stretch/>
        </p:blipFill>
        <p:spPr>
          <a:xfrm>
            <a:off x="1323863" y="4009225"/>
            <a:ext cx="7627800" cy="450025"/>
          </a:xfrm>
          <a:prstGeom prst="rect">
            <a:avLst/>
          </a:prstGeom>
          <a:noFill/>
          <a:ln>
            <a:noFill/>
          </a:ln>
        </p:spPr>
      </p:pic>
      <p:pic>
        <p:nvPicPr>
          <p:cNvPr id="173" name="Google Shape;173;p29"/>
          <p:cNvPicPr preferRelativeResize="0"/>
          <p:nvPr/>
        </p:nvPicPr>
        <p:blipFill rotWithShape="1">
          <a:blip r:embed="rId3">
            <a:alphaModFix/>
          </a:blip>
          <a:srcRect l="3553" t="23710" r="9565" b="62056"/>
          <a:stretch/>
        </p:blipFill>
        <p:spPr>
          <a:xfrm>
            <a:off x="135300" y="641000"/>
            <a:ext cx="6916325" cy="637376"/>
          </a:xfrm>
          <a:prstGeom prst="rect">
            <a:avLst/>
          </a:prstGeom>
          <a:noFill/>
          <a:ln>
            <a:noFill/>
          </a:ln>
        </p:spPr>
      </p:pic>
      <p:pic>
        <p:nvPicPr>
          <p:cNvPr id="174" name="Google Shape;174;p29"/>
          <p:cNvPicPr preferRelativeResize="0"/>
          <p:nvPr/>
        </p:nvPicPr>
        <p:blipFill rotWithShape="1">
          <a:blip r:embed="rId3">
            <a:alphaModFix/>
          </a:blip>
          <a:srcRect l="3320" t="38665" r="976" b="51284"/>
          <a:stretch/>
        </p:blipFill>
        <p:spPr>
          <a:xfrm>
            <a:off x="1328025" y="1817300"/>
            <a:ext cx="7619477" cy="450050"/>
          </a:xfrm>
          <a:prstGeom prst="rect">
            <a:avLst/>
          </a:prstGeom>
          <a:noFill/>
          <a:ln>
            <a:noFill/>
          </a:ln>
        </p:spPr>
      </p:pic>
      <p:sp>
        <p:nvSpPr>
          <p:cNvPr id="175" name="Google Shape;175;p29"/>
          <p:cNvSpPr txBox="1"/>
          <p:nvPr/>
        </p:nvSpPr>
        <p:spPr>
          <a:xfrm>
            <a:off x="135288" y="148400"/>
            <a:ext cx="6654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Book Antiqua"/>
                <a:ea typeface="Book Antiqua"/>
                <a:cs typeface="Book Antiqua"/>
                <a:sym typeface="Book Antiqua"/>
              </a:rPr>
              <a:t>Using the CLI to invoke the chaincode</a:t>
            </a:r>
            <a:endParaRPr sz="2000" b="1">
              <a:latin typeface="Book Antiqua"/>
              <a:ea typeface="Book Antiqua"/>
              <a:cs typeface="Book Antiqua"/>
              <a:sym typeface="Book Antiqua"/>
            </a:endParaRPr>
          </a:p>
        </p:txBody>
      </p:sp>
      <p:sp>
        <p:nvSpPr>
          <p:cNvPr id="176" name="Google Shape;176;p29"/>
          <p:cNvSpPr txBox="1"/>
          <p:nvPr/>
        </p:nvSpPr>
        <p:spPr>
          <a:xfrm>
            <a:off x="7200900" y="328638"/>
            <a:ext cx="1746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Firstly, we load the environment variables for peer belonging to Organization 1</a:t>
            </a:r>
            <a:endParaRPr>
              <a:latin typeface="Bahnschrift" pitchFamily="34" charset="0"/>
              <a:ea typeface="Book Antiqua"/>
              <a:cs typeface="Book Antiqua"/>
              <a:sym typeface="Book Antiqua"/>
            </a:endParaRPr>
          </a:p>
        </p:txBody>
      </p:sp>
      <p:sp>
        <p:nvSpPr>
          <p:cNvPr id="177" name="Google Shape;177;p29"/>
          <p:cNvSpPr txBox="1"/>
          <p:nvPr/>
        </p:nvSpPr>
        <p:spPr>
          <a:xfrm>
            <a:off x="135300" y="1842225"/>
            <a:ext cx="109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Bahnschrift" pitchFamily="34" charset="0"/>
                <a:ea typeface="Book Antiqua"/>
                <a:cs typeface="Book Antiqua"/>
                <a:sym typeface="Book Antiqua"/>
              </a:rPr>
              <a:t>InitLedger:</a:t>
            </a:r>
            <a:endParaRPr b="1">
              <a:latin typeface="Bahnschrift" pitchFamily="34" charset="0"/>
              <a:ea typeface="Book Antiqua"/>
              <a:cs typeface="Book Antiqua"/>
              <a:sym typeface="Book Antiqua"/>
            </a:endParaRPr>
          </a:p>
        </p:txBody>
      </p:sp>
      <p:sp>
        <p:nvSpPr>
          <p:cNvPr id="178" name="Google Shape;178;p29"/>
          <p:cNvSpPr txBox="1"/>
          <p:nvPr/>
        </p:nvSpPr>
        <p:spPr>
          <a:xfrm>
            <a:off x="257175" y="2336000"/>
            <a:ext cx="845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This function initializes the ledger belonging to the channel on which this chaincode is deployed. The Ledger across the peers belonging to the same channels are synced automatically.</a:t>
            </a:r>
            <a:endParaRPr>
              <a:latin typeface="Bahnschrift" pitchFamily="34" charset="0"/>
              <a:ea typeface="Book Antiqua"/>
              <a:cs typeface="Book Antiqua"/>
              <a:sym typeface="Book Antiqua"/>
            </a:endParaRPr>
          </a:p>
        </p:txBody>
      </p:sp>
      <p:sp>
        <p:nvSpPr>
          <p:cNvPr id="179" name="Google Shape;179;p29"/>
          <p:cNvSpPr txBox="1"/>
          <p:nvPr/>
        </p:nvSpPr>
        <p:spPr>
          <a:xfrm>
            <a:off x="135300" y="3399025"/>
            <a:ext cx="8812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Bahnschrift" pitchFamily="34" charset="0"/>
                <a:ea typeface="Book Antiqua"/>
                <a:cs typeface="Book Antiqua"/>
                <a:sym typeface="Book Antiqua"/>
              </a:rPr>
              <a:t>GetAllAssets: </a:t>
            </a:r>
            <a:r>
              <a:rPr lang="en" dirty="0">
                <a:latin typeface="Bahnschrift" pitchFamily="34" charset="0"/>
                <a:ea typeface="Book Antiqua"/>
                <a:cs typeface="Book Antiqua"/>
                <a:sym typeface="Book Antiqua"/>
              </a:rPr>
              <a:t>This function in the chaincode returns all the assets maintained within the Ledger present on the channel</a:t>
            </a:r>
            <a:endParaRPr>
              <a:latin typeface="Bahnschrift" pitchFamily="34" charset="0"/>
              <a:ea typeface="Book Antiqua"/>
              <a:cs typeface="Book Antiqua"/>
              <a:sym typeface="Book Antiqua"/>
            </a:endParaRPr>
          </a:p>
        </p:txBody>
      </p:sp>
      <p:sp>
        <p:nvSpPr>
          <p:cNvPr id="180" name="Google Shape;180;p29"/>
          <p:cNvSpPr txBox="1"/>
          <p:nvPr/>
        </p:nvSpPr>
        <p:spPr>
          <a:xfrm>
            <a:off x="135300" y="4539450"/>
            <a:ext cx="857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Bahnschrift" pitchFamily="34" charset="0"/>
                <a:ea typeface="Book Antiqua"/>
                <a:cs typeface="Book Antiqua"/>
                <a:sym typeface="Book Antiqua"/>
              </a:rPr>
              <a:t>TransferAsset: </a:t>
            </a:r>
            <a:r>
              <a:rPr lang="en" dirty="0">
                <a:latin typeface="Bahnschrift" pitchFamily="34" charset="0"/>
                <a:ea typeface="Book Antiqua"/>
                <a:cs typeface="Book Antiqua"/>
                <a:sym typeface="Book Antiqua"/>
              </a:rPr>
              <a:t>This lets us interact with the ledger in a controlled and monitored way.</a:t>
            </a:r>
            <a:endParaRPr>
              <a:latin typeface="Bahnschrift" pitchFamily="34" charset="0"/>
              <a:ea typeface="Book Antiqua"/>
              <a:cs typeface="Book Antiqua"/>
              <a:sym typeface="Book Antiqu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0"/>
          <p:cNvPicPr preferRelativeResize="0"/>
          <p:nvPr/>
        </p:nvPicPr>
        <p:blipFill rotWithShape="1">
          <a:blip r:embed="rId3">
            <a:alphaModFix/>
          </a:blip>
          <a:srcRect l="3315" t="80306" r="871" b="12275"/>
          <a:stretch/>
        </p:blipFill>
        <p:spPr>
          <a:xfrm>
            <a:off x="261450" y="646675"/>
            <a:ext cx="7628026" cy="332176"/>
          </a:xfrm>
          <a:prstGeom prst="rect">
            <a:avLst/>
          </a:prstGeom>
          <a:noFill/>
          <a:ln>
            <a:noFill/>
          </a:ln>
        </p:spPr>
      </p:pic>
      <p:pic>
        <p:nvPicPr>
          <p:cNvPr id="186" name="Google Shape;186;p30"/>
          <p:cNvPicPr preferRelativeResize="0"/>
          <p:nvPr/>
        </p:nvPicPr>
        <p:blipFill rotWithShape="1">
          <a:blip r:embed="rId4">
            <a:alphaModFix/>
          </a:blip>
          <a:srcRect l="3694" t="70762" r="10195" b="15065"/>
          <a:stretch/>
        </p:blipFill>
        <p:spPr>
          <a:xfrm>
            <a:off x="2791225" y="2069175"/>
            <a:ext cx="6097176" cy="564451"/>
          </a:xfrm>
          <a:prstGeom prst="rect">
            <a:avLst/>
          </a:prstGeom>
          <a:noFill/>
          <a:ln>
            <a:noFill/>
          </a:ln>
        </p:spPr>
      </p:pic>
      <p:pic>
        <p:nvPicPr>
          <p:cNvPr id="187" name="Google Shape;187;p30"/>
          <p:cNvPicPr preferRelativeResize="0"/>
          <p:nvPr/>
        </p:nvPicPr>
        <p:blipFill rotWithShape="1">
          <a:blip r:embed="rId4">
            <a:alphaModFix/>
          </a:blip>
          <a:srcRect l="3694" t="91448" r="10195" b="3947"/>
          <a:stretch/>
        </p:blipFill>
        <p:spPr>
          <a:xfrm>
            <a:off x="0" y="3822854"/>
            <a:ext cx="6358626" cy="252820"/>
          </a:xfrm>
          <a:prstGeom prst="rect">
            <a:avLst/>
          </a:prstGeom>
          <a:noFill/>
          <a:ln>
            <a:noFill/>
          </a:ln>
        </p:spPr>
      </p:pic>
      <p:sp>
        <p:nvSpPr>
          <p:cNvPr id="188" name="Google Shape;188;p30"/>
          <p:cNvSpPr txBox="1"/>
          <p:nvPr/>
        </p:nvSpPr>
        <p:spPr>
          <a:xfrm>
            <a:off x="155700" y="246475"/>
            <a:ext cx="88326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The parameters of an asset are changed only after approval is received from any/all the peers of the channel.</a:t>
            </a:r>
            <a:endParaRPr>
              <a:latin typeface="Bahnschrift" pitchFamily="34" charset="0"/>
              <a:ea typeface="Book Antiqua"/>
              <a:cs typeface="Book Antiqua"/>
              <a:sym typeface="Book Antiqua"/>
            </a:endParaRPr>
          </a:p>
        </p:txBody>
      </p:sp>
      <p:sp>
        <p:nvSpPr>
          <p:cNvPr id="189" name="Google Shape;189;p30"/>
          <p:cNvSpPr txBox="1"/>
          <p:nvPr/>
        </p:nvSpPr>
        <p:spPr>
          <a:xfrm>
            <a:off x="155700" y="1050125"/>
            <a:ext cx="873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The change in ownership of </a:t>
            </a:r>
            <a:r>
              <a:rPr lang="en" i="1" dirty="0">
                <a:latin typeface="Bahnschrift" pitchFamily="34" charset="0"/>
                <a:ea typeface="Book Antiqua"/>
                <a:cs typeface="Book Antiqua"/>
                <a:sym typeface="Book Antiqua"/>
              </a:rPr>
              <a:t>asset6</a:t>
            </a:r>
            <a:r>
              <a:rPr lang="en" dirty="0">
                <a:latin typeface="Bahnschrift" pitchFamily="34" charset="0"/>
                <a:ea typeface="Book Antiqua"/>
                <a:cs typeface="Book Antiqua"/>
                <a:sym typeface="Book Antiqua"/>
              </a:rPr>
              <a:t> is noticed to have changed from </a:t>
            </a:r>
            <a:r>
              <a:rPr lang="en" i="1" dirty="0">
                <a:latin typeface="Bahnschrift" pitchFamily="34" charset="0"/>
                <a:ea typeface="Book Antiqua"/>
                <a:cs typeface="Book Antiqua"/>
                <a:sym typeface="Book Antiqua"/>
              </a:rPr>
              <a:t>Michel</a:t>
            </a:r>
            <a:r>
              <a:rPr lang="en" dirty="0">
                <a:latin typeface="Bahnschrift" pitchFamily="34" charset="0"/>
                <a:ea typeface="Book Antiqua"/>
                <a:cs typeface="Book Antiqua"/>
                <a:sym typeface="Book Antiqua"/>
              </a:rPr>
              <a:t> to </a:t>
            </a:r>
            <a:r>
              <a:rPr lang="en" i="1" dirty="0">
                <a:latin typeface="Bahnschrift" pitchFamily="34" charset="0"/>
                <a:ea typeface="Book Antiqua"/>
                <a:cs typeface="Book Antiqua"/>
                <a:sym typeface="Book Antiqua"/>
              </a:rPr>
              <a:t>Christopher</a:t>
            </a:r>
            <a:r>
              <a:rPr lang="en" dirty="0">
                <a:latin typeface="Bahnschrift" pitchFamily="34" charset="0"/>
                <a:ea typeface="Book Antiqua"/>
                <a:cs typeface="Book Antiqua"/>
                <a:sym typeface="Book Antiqua"/>
              </a:rPr>
              <a:t>. This is a result of invoking the function </a:t>
            </a:r>
            <a:r>
              <a:rPr lang="en" i="1" dirty="0">
                <a:latin typeface="Bahnschrift" pitchFamily="34" charset="0"/>
                <a:ea typeface="Book Antiqua"/>
                <a:cs typeface="Book Antiqua"/>
                <a:sym typeface="Book Antiqua"/>
              </a:rPr>
              <a:t>TransferAsset</a:t>
            </a:r>
            <a:r>
              <a:rPr lang="en" dirty="0">
                <a:latin typeface="Bahnschrift" pitchFamily="34" charset="0"/>
                <a:ea typeface="Book Antiqua"/>
                <a:cs typeface="Book Antiqua"/>
                <a:sym typeface="Book Antiqua"/>
              </a:rPr>
              <a:t> with </a:t>
            </a:r>
            <a:r>
              <a:rPr lang="en" i="1" dirty="0">
                <a:latin typeface="Bahnschrift" pitchFamily="34" charset="0"/>
                <a:ea typeface="Book Antiqua"/>
                <a:cs typeface="Book Antiqua"/>
                <a:sym typeface="Book Antiqua"/>
              </a:rPr>
              <a:t>asset6</a:t>
            </a:r>
            <a:r>
              <a:rPr lang="en" dirty="0">
                <a:latin typeface="Bahnschrift" pitchFamily="34" charset="0"/>
                <a:ea typeface="Book Antiqua"/>
                <a:cs typeface="Book Antiqua"/>
                <a:sym typeface="Book Antiqua"/>
              </a:rPr>
              <a:t> as the parameter.</a:t>
            </a:r>
            <a:endParaRPr>
              <a:latin typeface="Bahnschrift" pitchFamily="34" charset="0"/>
              <a:ea typeface="Book Antiqua"/>
              <a:cs typeface="Book Antiqua"/>
              <a:sym typeface="Book Antiqua"/>
            </a:endParaRPr>
          </a:p>
        </p:txBody>
      </p:sp>
      <p:sp>
        <p:nvSpPr>
          <p:cNvPr id="190" name="Google Shape;190;p30"/>
          <p:cNvSpPr txBox="1"/>
          <p:nvPr/>
        </p:nvSpPr>
        <p:spPr>
          <a:xfrm>
            <a:off x="235750" y="1789500"/>
            <a:ext cx="2518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latin typeface="Bahnschrift" pitchFamily="34" charset="0"/>
                <a:ea typeface="Book Antiqua"/>
                <a:cs typeface="Book Antiqua"/>
                <a:sym typeface="Book Antiqua"/>
              </a:rPr>
              <a:t>The environment variables of the peer belonging to Org2 are loaded into to the terminal to use it as the CLI for Org2</a:t>
            </a:r>
            <a:endParaRPr>
              <a:solidFill>
                <a:schemeClr val="dk1"/>
              </a:solidFill>
              <a:latin typeface="Bahnschrift" pitchFamily="34" charset="0"/>
              <a:ea typeface="Book Antiqua"/>
              <a:cs typeface="Book Antiqua"/>
              <a:sym typeface="Book Antiqua"/>
            </a:endParaRPr>
          </a:p>
          <a:p>
            <a:pPr marL="0" lvl="0" indent="0" algn="l" rtl="0">
              <a:spcBef>
                <a:spcPts val="0"/>
              </a:spcBef>
              <a:spcAft>
                <a:spcPts val="0"/>
              </a:spcAft>
              <a:buNone/>
            </a:pPr>
            <a:endParaRPr>
              <a:latin typeface="Bahnschrift" pitchFamily="34" charset="0"/>
            </a:endParaRPr>
          </a:p>
        </p:txBody>
      </p:sp>
      <p:sp>
        <p:nvSpPr>
          <p:cNvPr id="191" name="Google Shape;191;p30"/>
          <p:cNvSpPr txBox="1"/>
          <p:nvPr/>
        </p:nvSpPr>
        <p:spPr>
          <a:xfrm>
            <a:off x="350200" y="3315925"/>
            <a:ext cx="83172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hnschrift" pitchFamily="34" charset="0"/>
                <a:ea typeface="Book Antiqua"/>
                <a:cs typeface="Book Antiqua"/>
                <a:sym typeface="Book Antiqua"/>
              </a:rPr>
              <a:t>On using the function </a:t>
            </a:r>
            <a:r>
              <a:rPr lang="en" b="1">
                <a:latin typeface="Bahnschrift" pitchFamily="34" charset="0"/>
                <a:ea typeface="Book Antiqua"/>
                <a:cs typeface="Book Antiqua"/>
                <a:sym typeface="Book Antiqua"/>
              </a:rPr>
              <a:t>ReadAsset</a:t>
            </a:r>
            <a:r>
              <a:rPr lang="en">
                <a:latin typeface="Bahnschrift" pitchFamily="34" charset="0"/>
                <a:ea typeface="Book Antiqua"/>
                <a:cs typeface="Book Antiqua"/>
                <a:sym typeface="Book Antiqua"/>
              </a:rPr>
              <a:t> using the parameter </a:t>
            </a:r>
            <a:r>
              <a:rPr lang="en" i="1">
                <a:latin typeface="Bahnschrift" pitchFamily="34" charset="0"/>
                <a:ea typeface="Book Antiqua"/>
                <a:cs typeface="Book Antiqua"/>
                <a:sym typeface="Book Antiqua"/>
              </a:rPr>
              <a:t>asset6</a:t>
            </a:r>
            <a:r>
              <a:rPr lang="en">
                <a:latin typeface="Bahnschrift" pitchFamily="34" charset="0"/>
                <a:ea typeface="Book Antiqua"/>
                <a:cs typeface="Book Antiqua"/>
                <a:sym typeface="Book Antiqua"/>
              </a:rPr>
              <a:t>, we can retrieve a copy of the asset present </a:t>
            </a:r>
            <a:endParaRPr>
              <a:latin typeface="Bahnschrift" pitchFamily="34" charset="0"/>
              <a:ea typeface="Book Antiqua"/>
              <a:cs typeface="Book Antiqua"/>
              <a:sym typeface="Book Antiqua"/>
            </a:endParaRPr>
          </a:p>
        </p:txBody>
      </p:sp>
      <p:sp>
        <p:nvSpPr>
          <p:cNvPr id="192" name="Google Shape;192;p30"/>
          <p:cNvSpPr txBox="1"/>
          <p:nvPr/>
        </p:nvSpPr>
        <p:spPr>
          <a:xfrm>
            <a:off x="6445825" y="3534800"/>
            <a:ext cx="239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Bahnschrift" pitchFamily="34" charset="0"/>
                <a:ea typeface="Book Antiqua"/>
                <a:cs typeface="Book Antiqua"/>
                <a:sym typeface="Book Antiqua"/>
              </a:rPr>
              <a:t>in the ledger of Org2. On observing, we notice that </a:t>
            </a:r>
            <a:endParaRPr>
              <a:latin typeface="Bahnschrift" pitchFamily="34" charset="0"/>
              <a:ea typeface="Book Antiqua"/>
              <a:cs typeface="Book Antiqua"/>
              <a:sym typeface="Book Antiqua"/>
            </a:endParaRPr>
          </a:p>
        </p:txBody>
      </p:sp>
      <p:sp>
        <p:nvSpPr>
          <p:cNvPr id="193" name="Google Shape;193;p30"/>
          <p:cNvSpPr txBox="1"/>
          <p:nvPr/>
        </p:nvSpPr>
        <p:spPr>
          <a:xfrm>
            <a:off x="350200" y="4009500"/>
            <a:ext cx="831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latin typeface="Bahnschrift" pitchFamily="34" charset="0"/>
                <a:ea typeface="Book Antiqua"/>
                <a:cs typeface="Book Antiqua"/>
                <a:sym typeface="Book Antiqua"/>
              </a:rPr>
              <a:t>the asset present in the ledger of the Org2 has also been modified along with the ledger present in Org1 since they are synced.</a:t>
            </a:r>
            <a:endParaRPr>
              <a:solidFill>
                <a:schemeClr val="dk1"/>
              </a:solidFill>
              <a:latin typeface="Bahnschrift" pitchFamily="34" charset="0"/>
              <a:ea typeface="Book Antiqua"/>
              <a:cs typeface="Book Antiqua"/>
              <a:sym typeface="Book Antiqua"/>
            </a:endParaRPr>
          </a:p>
          <a:p>
            <a:pPr marL="0" lvl="0" indent="0" algn="l" rtl="0">
              <a:spcBef>
                <a:spcPts val="0"/>
              </a:spcBef>
              <a:spcAft>
                <a:spcPts val="0"/>
              </a:spcAft>
              <a:buNone/>
            </a:pPr>
            <a:endParaRPr>
              <a:latin typeface="Bahnschrift"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1"/>
          <p:cNvPicPr preferRelativeResize="0"/>
          <p:nvPr/>
        </p:nvPicPr>
        <p:blipFill>
          <a:blip r:embed="rId3">
            <a:alphaModFix/>
          </a:blip>
          <a:stretch>
            <a:fillRect/>
          </a:stretch>
        </p:blipFill>
        <p:spPr>
          <a:xfrm>
            <a:off x="142262" y="3650050"/>
            <a:ext cx="8859473" cy="1369225"/>
          </a:xfrm>
          <a:prstGeom prst="rect">
            <a:avLst/>
          </a:prstGeom>
          <a:noFill/>
          <a:ln>
            <a:noFill/>
          </a:ln>
        </p:spPr>
      </p:pic>
      <p:pic>
        <p:nvPicPr>
          <p:cNvPr id="199" name="Google Shape;199;p31"/>
          <p:cNvPicPr preferRelativeResize="0"/>
          <p:nvPr/>
        </p:nvPicPr>
        <p:blipFill rotWithShape="1">
          <a:blip r:embed="rId4">
            <a:alphaModFix/>
          </a:blip>
          <a:srcRect l="3752" t="27081" r="69761" b="65210"/>
          <a:stretch/>
        </p:blipFill>
        <p:spPr>
          <a:xfrm>
            <a:off x="6200225" y="2792900"/>
            <a:ext cx="2421725" cy="396476"/>
          </a:xfrm>
          <a:prstGeom prst="rect">
            <a:avLst/>
          </a:prstGeom>
          <a:noFill/>
          <a:ln>
            <a:noFill/>
          </a:ln>
        </p:spPr>
      </p:pic>
      <p:pic>
        <p:nvPicPr>
          <p:cNvPr id="200" name="Google Shape;200;p31"/>
          <p:cNvPicPr preferRelativeResize="0"/>
          <p:nvPr/>
        </p:nvPicPr>
        <p:blipFill rotWithShape="1">
          <a:blip r:embed="rId5">
            <a:alphaModFix/>
          </a:blip>
          <a:srcRect l="3174" t="6630" r="32943" b="60266"/>
          <a:stretch/>
        </p:blipFill>
        <p:spPr>
          <a:xfrm>
            <a:off x="415850" y="766200"/>
            <a:ext cx="5287877" cy="1541476"/>
          </a:xfrm>
          <a:prstGeom prst="rect">
            <a:avLst/>
          </a:prstGeom>
          <a:noFill/>
          <a:ln>
            <a:noFill/>
          </a:ln>
        </p:spPr>
      </p:pic>
      <p:sp>
        <p:nvSpPr>
          <p:cNvPr id="201" name="Google Shape;201;p31"/>
          <p:cNvSpPr txBox="1"/>
          <p:nvPr/>
        </p:nvSpPr>
        <p:spPr>
          <a:xfrm>
            <a:off x="415850" y="98048"/>
            <a:ext cx="4839196"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latin typeface="Book Antiqua"/>
                <a:ea typeface="Book Antiqua"/>
                <a:cs typeface="Book Antiqua"/>
                <a:sym typeface="Book Antiqua"/>
              </a:rPr>
              <a:t>Certificate Authority</a:t>
            </a:r>
            <a:endParaRPr sz="2800" b="1">
              <a:latin typeface="Book Antiqua"/>
              <a:ea typeface="Book Antiqua"/>
              <a:cs typeface="Book Antiqua"/>
              <a:sym typeface="Book Antiqua"/>
            </a:endParaRPr>
          </a:p>
        </p:txBody>
      </p:sp>
      <p:sp>
        <p:nvSpPr>
          <p:cNvPr id="202" name="Google Shape;202;p31"/>
          <p:cNvSpPr txBox="1"/>
          <p:nvPr/>
        </p:nvSpPr>
        <p:spPr>
          <a:xfrm>
            <a:off x="5822025" y="582638"/>
            <a:ext cx="3064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By default, Hyperledger fabric uses a cryptogen tool to generate certificates as shown here.</a:t>
            </a:r>
            <a:endParaRPr>
              <a:latin typeface="Bahnschrift" pitchFamily="34" charset="0"/>
              <a:ea typeface="Book Antiqua"/>
              <a:cs typeface="Book Antiqua"/>
              <a:sym typeface="Book Antiqua"/>
            </a:endParaRPr>
          </a:p>
          <a:p>
            <a:pPr marL="0" lvl="0" indent="0" algn="l" rtl="0">
              <a:spcBef>
                <a:spcPts val="0"/>
              </a:spcBef>
              <a:spcAft>
                <a:spcPts val="0"/>
              </a:spcAft>
              <a:buNone/>
            </a:pPr>
            <a:r>
              <a:rPr lang="en" dirty="0">
                <a:latin typeface="Bahnschrift" pitchFamily="34" charset="0"/>
                <a:ea typeface="Book Antiqua"/>
                <a:cs typeface="Book Antiqua"/>
                <a:sym typeface="Book Antiqua"/>
              </a:rPr>
              <a:t>However, we can use a dedicated certificate authority peer for each organization in the network to ensure safety and trust among the organizations.</a:t>
            </a:r>
            <a:endParaRPr>
              <a:latin typeface="Bahnschrift" pitchFamily="34" charset="0"/>
              <a:ea typeface="Book Antiqua"/>
              <a:cs typeface="Book Antiqua"/>
              <a:sym typeface="Book Antiqua"/>
            </a:endParaRPr>
          </a:p>
        </p:txBody>
      </p:sp>
      <p:sp>
        <p:nvSpPr>
          <p:cNvPr id="203" name="Google Shape;203;p31"/>
          <p:cNvSpPr txBox="1"/>
          <p:nvPr/>
        </p:nvSpPr>
        <p:spPr>
          <a:xfrm>
            <a:off x="415850" y="2387938"/>
            <a:ext cx="5537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hnschrift" pitchFamily="34" charset="0"/>
                <a:ea typeface="Book Antiqua"/>
                <a:cs typeface="Book Antiqua"/>
                <a:sym typeface="Book Antiqua"/>
              </a:rPr>
              <a:t>The certificate authority peers are seen to created in the picture on the right side, thus providing certificates to their dedicated organizations.</a:t>
            </a:r>
            <a:endParaRPr>
              <a:latin typeface="Bahnschrift" pitchFamily="34" charset="0"/>
              <a:ea typeface="Book Antiqua"/>
              <a:cs typeface="Book Antiqua"/>
              <a:sym typeface="Book Antiqua"/>
            </a:endParaRPr>
          </a:p>
          <a:p>
            <a:pPr marL="0" lvl="0" indent="0" algn="l" rtl="0">
              <a:spcBef>
                <a:spcPts val="0"/>
              </a:spcBef>
              <a:spcAft>
                <a:spcPts val="0"/>
              </a:spcAft>
              <a:buNone/>
            </a:pPr>
            <a:r>
              <a:rPr lang="en">
                <a:latin typeface="Bahnschrift" pitchFamily="34" charset="0"/>
                <a:ea typeface="Book Antiqua"/>
                <a:cs typeface="Book Antiqua"/>
                <a:sym typeface="Book Antiqua"/>
              </a:rPr>
              <a:t>The total number of peers can be now observed as shown in the image below.</a:t>
            </a:r>
            <a:endParaRPr>
              <a:latin typeface="Bahnschrift" pitchFamily="34" charset="0"/>
              <a:ea typeface="Book Antiqua"/>
              <a:cs typeface="Book Antiqua"/>
              <a:sym typeface="Book Antiqu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0" y="3745434"/>
            <a:ext cx="7416800" cy="1398066"/>
          </a:xfrm>
          <a:prstGeom prst="rect">
            <a:avLst/>
          </a:prstGeom>
          <a:noFill/>
          <a:ln>
            <a:noFill/>
          </a:ln>
        </p:spPr>
      </p:pic>
      <p:pic>
        <p:nvPicPr>
          <p:cNvPr id="216" name="Google Shape;216;p32"/>
          <p:cNvPicPr preferRelativeResize="0"/>
          <p:nvPr/>
        </p:nvPicPr>
        <p:blipFill>
          <a:blip r:embed="rId4">
            <a:alphaModFix/>
          </a:blip>
          <a:stretch>
            <a:fillRect/>
          </a:stretch>
        </p:blipFill>
        <p:spPr>
          <a:xfrm>
            <a:off x="1" y="610494"/>
            <a:ext cx="9143999" cy="3115686"/>
          </a:xfrm>
          <a:prstGeom prst="rect">
            <a:avLst/>
          </a:prstGeom>
          <a:noFill/>
          <a:ln>
            <a:noFill/>
          </a:ln>
        </p:spPr>
      </p:pic>
      <p:sp>
        <p:nvSpPr>
          <p:cNvPr id="11" name="TextBox 10"/>
          <p:cNvSpPr txBox="1"/>
          <p:nvPr/>
        </p:nvSpPr>
        <p:spPr>
          <a:xfrm>
            <a:off x="0" y="68580"/>
            <a:ext cx="4810932" cy="523220"/>
          </a:xfrm>
          <a:prstGeom prst="rect">
            <a:avLst/>
          </a:prstGeom>
          <a:noFill/>
        </p:spPr>
        <p:txBody>
          <a:bodyPr wrap="none" rtlCol="0">
            <a:spAutoFit/>
          </a:bodyPr>
          <a:lstStyle/>
          <a:p>
            <a:r>
              <a:rPr lang="en-US" sz="2800" dirty="0" smtClean="0">
                <a:latin typeface="Bahnschrift" pitchFamily="34" charset="0"/>
              </a:rPr>
              <a:t>Running the app with node.js</a:t>
            </a:r>
            <a:endParaRPr lang="en-US" sz="2800" dirty="0">
              <a:latin typeface="Bahnschrift" pitchFamily="34" charset="0"/>
            </a:endParaRPr>
          </a:p>
        </p:txBody>
      </p:sp>
      <p:sp>
        <p:nvSpPr>
          <p:cNvPr id="12" name="TextBox 11"/>
          <p:cNvSpPr txBox="1"/>
          <p:nvPr/>
        </p:nvSpPr>
        <p:spPr>
          <a:xfrm>
            <a:off x="6199224" y="1347560"/>
            <a:ext cx="294477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smtClean="0">
                <a:latin typeface="Bahnschrift" pitchFamily="34" charset="0"/>
              </a:rPr>
              <a:t>Various functions which can be invoked are shown</a:t>
            </a:r>
            <a:endParaRPr lang="en-US" sz="1800" dirty="0">
              <a:latin typeface="Bahnschrift" pitchFamily="34" charset="0"/>
            </a:endParaRPr>
          </a:p>
        </p:txBody>
      </p:sp>
      <p:sp>
        <p:nvSpPr>
          <p:cNvPr id="13" name="Rounded Rectangular Callout 12"/>
          <p:cNvSpPr/>
          <p:nvPr/>
        </p:nvSpPr>
        <p:spPr>
          <a:xfrm>
            <a:off x="3600450" y="2352675"/>
            <a:ext cx="1409700" cy="666750"/>
          </a:xfrm>
          <a:prstGeom prst="wedgeRoundRectCallout">
            <a:avLst>
              <a:gd name="adj1" fmla="val -18806"/>
              <a:gd name="adj2" fmla="val -6607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GetAllAssets</a:t>
            </a:r>
            <a:r>
              <a:rPr lang="en-US" dirty="0" smtClean="0"/>
              <a:t> – shows all assets present</a:t>
            </a:r>
            <a:endParaRPr lang="en-US" dirty="0"/>
          </a:p>
        </p:txBody>
      </p:sp>
      <p:cxnSp>
        <p:nvCxnSpPr>
          <p:cNvPr id="15" name="Straight Arrow Connector 14"/>
          <p:cNvCxnSpPr>
            <a:stCxn id="13" idx="4"/>
          </p:cNvCxnSpPr>
          <p:nvPr/>
        </p:nvCxnSpPr>
        <p:spPr>
          <a:xfrm rot="5400000" flipH="1">
            <a:off x="2892822" y="1098153"/>
            <a:ext cx="350047" cy="1944692"/>
          </a:xfrm>
          <a:prstGeom prst="straightConnector1">
            <a:avLst/>
          </a:prstGeom>
          <a:ln>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42875" y="1943100"/>
            <a:ext cx="1419225" cy="8953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838325" y="2676525"/>
            <a:ext cx="1200150" cy="48577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The assets</a:t>
            </a:r>
            <a:endParaRPr lang="en-US" dirty="0"/>
          </a:p>
        </p:txBody>
      </p:sp>
      <p:cxnSp>
        <p:nvCxnSpPr>
          <p:cNvPr id="19" name="Straight Arrow Connector 18"/>
          <p:cNvCxnSpPr>
            <a:stCxn id="17" idx="1"/>
            <a:endCxn id="16" idx="3"/>
          </p:cNvCxnSpPr>
          <p:nvPr/>
        </p:nvCxnSpPr>
        <p:spPr>
          <a:xfrm rot="16200000" flipV="1">
            <a:off x="1609647" y="2343228"/>
            <a:ext cx="356890" cy="4519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ounded Rectangular Callout 19"/>
          <p:cNvSpPr/>
          <p:nvPr/>
        </p:nvSpPr>
        <p:spPr>
          <a:xfrm>
            <a:off x="3524250" y="4333875"/>
            <a:ext cx="1409700" cy="666750"/>
          </a:xfrm>
          <a:prstGeom prst="wedgeRoundRectCallout">
            <a:avLst>
              <a:gd name="adj1" fmla="val -18806"/>
              <a:gd name="adj2" fmla="val -6607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CreateAsset</a:t>
            </a:r>
            <a:r>
              <a:rPr lang="en-US" dirty="0" smtClean="0"/>
              <a:t> – creates a new asset</a:t>
            </a:r>
            <a:endParaRPr lang="en-US" dirty="0"/>
          </a:p>
        </p:txBody>
      </p:sp>
      <p:cxnSp>
        <p:nvCxnSpPr>
          <p:cNvPr id="21" name="Straight Arrow Connector 20"/>
          <p:cNvCxnSpPr>
            <a:stCxn id="20" idx="4"/>
          </p:cNvCxnSpPr>
          <p:nvPr/>
        </p:nvCxnSpPr>
        <p:spPr>
          <a:xfrm rot="5400000" flipH="1">
            <a:off x="2816622" y="3079353"/>
            <a:ext cx="350047" cy="1944692"/>
          </a:xfrm>
          <a:prstGeom prst="straightConnector1">
            <a:avLst/>
          </a:prstGeom>
          <a:ln>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14;p32"/>
          <p:cNvPicPr preferRelativeResize="0"/>
          <p:nvPr/>
        </p:nvPicPr>
        <p:blipFill>
          <a:blip r:embed="rId2">
            <a:alphaModFix/>
          </a:blip>
          <a:stretch>
            <a:fillRect/>
          </a:stretch>
        </p:blipFill>
        <p:spPr>
          <a:xfrm>
            <a:off x="0" y="287947"/>
            <a:ext cx="8097398" cy="2091696"/>
          </a:xfrm>
          <a:prstGeom prst="rect">
            <a:avLst/>
          </a:prstGeom>
          <a:noFill/>
          <a:ln>
            <a:noFill/>
          </a:ln>
        </p:spPr>
      </p:pic>
      <p:pic>
        <p:nvPicPr>
          <p:cNvPr id="7" name="Google Shape;211;p32"/>
          <p:cNvPicPr preferRelativeResize="0"/>
          <p:nvPr/>
        </p:nvPicPr>
        <p:blipFill>
          <a:blip r:embed="rId3">
            <a:alphaModFix/>
          </a:blip>
          <a:stretch>
            <a:fillRect/>
          </a:stretch>
        </p:blipFill>
        <p:spPr>
          <a:xfrm>
            <a:off x="0" y="2723486"/>
            <a:ext cx="9144000" cy="1628175"/>
          </a:xfrm>
          <a:prstGeom prst="rect">
            <a:avLst/>
          </a:prstGeom>
          <a:noFill/>
          <a:ln>
            <a:noFill/>
          </a:ln>
        </p:spPr>
      </p:pic>
      <p:sp>
        <p:nvSpPr>
          <p:cNvPr id="10" name="Rounded Rectangular Callout 9"/>
          <p:cNvSpPr/>
          <p:nvPr/>
        </p:nvSpPr>
        <p:spPr>
          <a:xfrm>
            <a:off x="3820787" y="667094"/>
            <a:ext cx="1409700" cy="666750"/>
          </a:xfrm>
          <a:prstGeom prst="wedgeRoundRectCallout">
            <a:avLst>
              <a:gd name="adj1" fmla="val -18806"/>
              <a:gd name="adj2" fmla="val -6607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err="1" smtClean="0"/>
              <a:t>ReadAsset</a:t>
            </a:r>
            <a:r>
              <a:rPr lang="en-US" sz="1100" dirty="0" smtClean="0"/>
              <a:t> – shows the details of an asset</a:t>
            </a:r>
            <a:endParaRPr lang="en-US" sz="1100" dirty="0"/>
          </a:p>
        </p:txBody>
      </p:sp>
      <p:cxnSp>
        <p:nvCxnSpPr>
          <p:cNvPr id="11" name="Straight Arrow Connector 10"/>
          <p:cNvCxnSpPr>
            <a:stCxn id="10" idx="4"/>
          </p:cNvCxnSpPr>
          <p:nvPr/>
        </p:nvCxnSpPr>
        <p:spPr>
          <a:xfrm rot="5400000" flipH="1">
            <a:off x="3442231" y="-258357"/>
            <a:ext cx="9098" cy="1627498"/>
          </a:xfrm>
          <a:prstGeom prst="straightConnector1">
            <a:avLst/>
          </a:prstGeom>
          <a:ln>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ular Callout 12"/>
          <p:cNvSpPr/>
          <p:nvPr/>
        </p:nvSpPr>
        <p:spPr>
          <a:xfrm>
            <a:off x="2267408" y="1118786"/>
            <a:ext cx="1409700" cy="666750"/>
          </a:xfrm>
          <a:prstGeom prst="wedgeRoundRectCallout">
            <a:avLst>
              <a:gd name="adj1" fmla="val -21932"/>
              <a:gd name="adj2" fmla="val 661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err="1" smtClean="0"/>
              <a:t>AssetExists</a:t>
            </a:r>
            <a:r>
              <a:rPr lang="en-US" sz="1100" dirty="0" smtClean="0"/>
              <a:t>– checks if an asset exists or not</a:t>
            </a:r>
            <a:endParaRPr lang="en-US" sz="1100" dirty="0"/>
          </a:p>
        </p:txBody>
      </p:sp>
      <p:cxnSp>
        <p:nvCxnSpPr>
          <p:cNvPr id="14" name="Straight Arrow Connector 13"/>
          <p:cNvCxnSpPr>
            <a:stCxn id="13" idx="4"/>
          </p:cNvCxnSpPr>
          <p:nvPr/>
        </p:nvCxnSpPr>
        <p:spPr>
          <a:xfrm rot="16200000" flipH="1">
            <a:off x="2619556" y="1936509"/>
            <a:ext cx="112087" cy="25033"/>
          </a:xfrm>
          <a:prstGeom prst="straightConnector1">
            <a:avLst/>
          </a:prstGeom>
          <a:ln>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266940" y="4428780"/>
            <a:ext cx="6410729" cy="307777"/>
          </a:xfrm>
          <a:prstGeom prst="rect">
            <a:avLst/>
          </a:prstGeom>
          <a:noFill/>
        </p:spPr>
        <p:txBody>
          <a:bodyPr wrap="none" rtlCol="0">
            <a:spAutoFit/>
          </a:bodyPr>
          <a:lstStyle/>
          <a:p>
            <a:r>
              <a:rPr lang="en-US" dirty="0" smtClean="0"/>
              <a:t>Handling an error occurred when trying to update an asset which does not exist</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5;p32"/>
          <p:cNvPicPr preferRelativeResize="0"/>
          <p:nvPr/>
        </p:nvPicPr>
        <p:blipFill>
          <a:blip r:embed="rId2">
            <a:alphaModFix/>
          </a:blip>
          <a:stretch>
            <a:fillRect/>
          </a:stretch>
        </p:blipFill>
        <p:spPr>
          <a:xfrm>
            <a:off x="0" y="834064"/>
            <a:ext cx="8791460" cy="1953203"/>
          </a:xfrm>
          <a:prstGeom prst="rect">
            <a:avLst/>
          </a:prstGeom>
          <a:noFill/>
          <a:ln>
            <a:noFill/>
          </a:ln>
        </p:spPr>
      </p:pic>
      <p:pic>
        <p:nvPicPr>
          <p:cNvPr id="8" name="Google Shape;212;p32"/>
          <p:cNvPicPr preferRelativeResize="0"/>
          <p:nvPr/>
        </p:nvPicPr>
        <p:blipFill>
          <a:blip r:embed="rId3">
            <a:alphaModFix/>
          </a:blip>
          <a:stretch>
            <a:fillRect/>
          </a:stretch>
        </p:blipFill>
        <p:spPr>
          <a:xfrm>
            <a:off x="0" y="2937998"/>
            <a:ext cx="7724775" cy="2205502"/>
          </a:xfrm>
          <a:prstGeom prst="rect">
            <a:avLst/>
          </a:prstGeom>
          <a:noFill/>
          <a:ln>
            <a:noFill/>
          </a:ln>
        </p:spPr>
      </p:pic>
      <p:pic>
        <p:nvPicPr>
          <p:cNvPr id="9" name="Google Shape;209;p32"/>
          <p:cNvPicPr preferRelativeResize="0"/>
          <p:nvPr/>
        </p:nvPicPr>
        <p:blipFill>
          <a:blip r:embed="rId4">
            <a:alphaModFix/>
          </a:blip>
          <a:stretch>
            <a:fillRect/>
          </a:stretch>
        </p:blipFill>
        <p:spPr>
          <a:xfrm>
            <a:off x="1" y="232992"/>
            <a:ext cx="8788400" cy="923925"/>
          </a:xfrm>
          <a:prstGeom prst="rect">
            <a:avLst/>
          </a:prstGeom>
          <a:noFill/>
          <a:ln>
            <a:noFill/>
          </a:ln>
        </p:spPr>
      </p:pic>
      <p:sp>
        <p:nvSpPr>
          <p:cNvPr id="10" name="TextBox 9"/>
          <p:cNvSpPr txBox="1"/>
          <p:nvPr/>
        </p:nvSpPr>
        <p:spPr>
          <a:xfrm>
            <a:off x="3457575" y="1752600"/>
            <a:ext cx="5239427" cy="578882"/>
          </a:xfrm>
          <a:prstGeom prst="round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Updating an asset with valid asset ID, here the appraised value</a:t>
            </a:r>
          </a:p>
          <a:p>
            <a:r>
              <a:rPr lang="en-US" dirty="0" smtClean="0"/>
              <a:t>is changed from 300 to 350</a:t>
            </a:r>
            <a:endParaRPr lang="en-US" dirty="0"/>
          </a:p>
        </p:txBody>
      </p:sp>
      <p:sp>
        <p:nvSpPr>
          <p:cNvPr id="11" name="TextBox 10"/>
          <p:cNvSpPr txBox="1"/>
          <p:nvPr/>
        </p:nvSpPr>
        <p:spPr>
          <a:xfrm>
            <a:off x="3095625" y="4086225"/>
            <a:ext cx="5190845" cy="340519"/>
          </a:xfrm>
          <a:prstGeom prst="round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Updating an asset to change ownership from ‘Tomoko’ to ‘Tom’</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6"/>
          <p:cNvPicPr preferRelativeResize="0"/>
          <p:nvPr/>
        </p:nvPicPr>
        <p:blipFill rotWithShape="1">
          <a:blip r:embed="rId3">
            <a:alphaModFix/>
          </a:blip>
          <a:srcRect r="3465" b="5793"/>
          <a:stretch/>
        </p:blipFill>
        <p:spPr>
          <a:xfrm>
            <a:off x="316701" y="716675"/>
            <a:ext cx="8827299" cy="1182375"/>
          </a:xfrm>
          <a:prstGeom prst="rect">
            <a:avLst/>
          </a:prstGeom>
          <a:noFill/>
          <a:ln>
            <a:noFill/>
          </a:ln>
        </p:spPr>
      </p:pic>
      <p:pic>
        <p:nvPicPr>
          <p:cNvPr id="234" name="Google Shape;234;p36"/>
          <p:cNvPicPr preferRelativeResize="0"/>
          <p:nvPr/>
        </p:nvPicPr>
        <p:blipFill>
          <a:blip r:embed="rId4">
            <a:alphaModFix/>
          </a:blip>
          <a:stretch>
            <a:fillRect/>
          </a:stretch>
        </p:blipFill>
        <p:spPr>
          <a:xfrm>
            <a:off x="2" y="2964470"/>
            <a:ext cx="9143998" cy="650659"/>
          </a:xfrm>
          <a:prstGeom prst="rect">
            <a:avLst/>
          </a:prstGeom>
          <a:noFill/>
          <a:ln>
            <a:noFill/>
          </a:ln>
        </p:spPr>
      </p:pic>
      <p:sp>
        <p:nvSpPr>
          <p:cNvPr id="235" name="Google Shape;235;p36"/>
          <p:cNvSpPr txBox="1"/>
          <p:nvPr/>
        </p:nvSpPr>
        <p:spPr>
          <a:xfrm>
            <a:off x="85725" y="71675"/>
            <a:ext cx="4157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Book Antiqua"/>
                <a:ea typeface="Book Antiqua"/>
                <a:cs typeface="Book Antiqua"/>
                <a:sym typeface="Book Antiqua"/>
              </a:rPr>
              <a:t>Wallet</a:t>
            </a:r>
            <a:endParaRPr sz="2800" b="1">
              <a:latin typeface="Book Antiqua"/>
              <a:ea typeface="Book Antiqua"/>
              <a:cs typeface="Book Antiqua"/>
              <a:sym typeface="Book Antiqua"/>
            </a:endParaRPr>
          </a:p>
        </p:txBody>
      </p:sp>
      <p:sp>
        <p:nvSpPr>
          <p:cNvPr id="236" name="Google Shape;236;p36"/>
          <p:cNvSpPr txBox="1"/>
          <p:nvPr/>
        </p:nvSpPr>
        <p:spPr>
          <a:xfrm>
            <a:off x="300050" y="1918100"/>
            <a:ext cx="8744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A wallet, in this scenario does not act as a wallet that we see in real life. This wallet does not contain any currency or anything that you can earn or spend on the network. Instead it </a:t>
            </a:r>
            <a:r>
              <a:rPr lang="en" dirty="0">
                <a:solidFill>
                  <a:srgbClr val="FF0000"/>
                </a:solidFill>
                <a:latin typeface="Bahnschrift" pitchFamily="34" charset="0"/>
                <a:ea typeface="Book Antiqua"/>
                <a:cs typeface="Book Antiqua"/>
                <a:sym typeface="Book Antiqua"/>
              </a:rPr>
              <a:t>contains the </a:t>
            </a:r>
            <a:r>
              <a:rPr lang="en" b="1" dirty="0">
                <a:solidFill>
                  <a:srgbClr val="FF0000"/>
                </a:solidFill>
                <a:latin typeface="Bahnschrift" pitchFamily="34" charset="0"/>
                <a:ea typeface="Book Antiqua"/>
                <a:cs typeface="Book Antiqua"/>
                <a:sym typeface="Book Antiqua"/>
              </a:rPr>
              <a:t>identity</a:t>
            </a:r>
            <a:r>
              <a:rPr lang="en" dirty="0">
                <a:solidFill>
                  <a:srgbClr val="FF0000"/>
                </a:solidFill>
                <a:latin typeface="Bahnschrift" pitchFamily="34" charset="0"/>
                <a:ea typeface="Book Antiqua"/>
                <a:cs typeface="Book Antiqua"/>
                <a:sym typeface="Book Antiqua"/>
              </a:rPr>
              <a:t> of the user/client who is using the app to interact with the blockchain</a:t>
            </a:r>
            <a:r>
              <a:rPr lang="en" dirty="0">
                <a:latin typeface="Bahnschrift" pitchFamily="34" charset="0"/>
                <a:ea typeface="Book Antiqua"/>
                <a:cs typeface="Book Antiqua"/>
                <a:sym typeface="Book Antiqua"/>
              </a:rPr>
              <a:t>.</a:t>
            </a:r>
            <a:endParaRPr>
              <a:latin typeface="Bahnschrift" pitchFamily="34" charset="0"/>
              <a:ea typeface="Book Antiqua"/>
              <a:cs typeface="Book Antiqua"/>
              <a:sym typeface="Book Antiqua"/>
            </a:endParaRPr>
          </a:p>
        </p:txBody>
      </p:sp>
      <p:sp>
        <p:nvSpPr>
          <p:cNvPr id="237" name="Google Shape;237;p36"/>
          <p:cNvSpPr txBox="1"/>
          <p:nvPr/>
        </p:nvSpPr>
        <p:spPr>
          <a:xfrm>
            <a:off x="526250" y="3860400"/>
            <a:ext cx="7265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ahnschrift" pitchFamily="34" charset="0"/>
                <a:ea typeface="Book Antiqua"/>
                <a:cs typeface="Book Antiqua"/>
                <a:sym typeface="Book Antiqua"/>
              </a:rPr>
              <a:t>This </a:t>
            </a:r>
            <a:r>
              <a:rPr lang="en" dirty="0">
                <a:solidFill>
                  <a:srgbClr val="FF0000"/>
                </a:solidFill>
                <a:latin typeface="Bahnschrift" pitchFamily="34" charset="0"/>
                <a:ea typeface="Book Antiqua"/>
                <a:cs typeface="Book Antiqua"/>
                <a:sym typeface="Book Antiqua"/>
              </a:rPr>
              <a:t>wallet consists of private and public keys for communication</a:t>
            </a:r>
            <a:r>
              <a:rPr lang="en" dirty="0">
                <a:latin typeface="Bahnschrift" pitchFamily="34" charset="0"/>
                <a:ea typeface="Book Antiqua"/>
                <a:cs typeface="Book Antiqua"/>
                <a:sym typeface="Book Antiqua"/>
              </a:rPr>
              <a:t>, which also provides various levels of access that can be granted to peers or clients connecting to the secure network.</a:t>
            </a:r>
            <a:endParaRPr>
              <a:latin typeface="Bahnschrift" pitchFamily="34" charset="0"/>
              <a:ea typeface="Book Antiqua"/>
              <a:cs typeface="Book Antiqua"/>
              <a:sym typeface="Book Antiqu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Book Antiqua" pitchFamily="18" charset="0"/>
              </a:rPr>
              <a:t>Concluding</a:t>
            </a:r>
            <a:endParaRPr lang="en-US" dirty="0">
              <a:latin typeface="Book Antiqua" pitchFamily="18" charset="0"/>
            </a:endParaRPr>
          </a:p>
        </p:txBody>
      </p:sp>
      <p:sp>
        <p:nvSpPr>
          <p:cNvPr id="3" name="Text Placeholder 2"/>
          <p:cNvSpPr>
            <a:spLocks noGrp="1"/>
          </p:cNvSpPr>
          <p:nvPr>
            <p:ph type="body" idx="1"/>
          </p:nvPr>
        </p:nvSpPr>
        <p:spPr/>
        <p:txBody>
          <a:bodyPr/>
          <a:lstStyle/>
          <a:p>
            <a:r>
              <a:rPr lang="en-US" dirty="0" err="1" smtClean="0"/>
              <a:t>Hyperledger</a:t>
            </a:r>
            <a:r>
              <a:rPr lang="en-US" dirty="0" smtClean="0"/>
              <a:t> fabric provides a secure private </a:t>
            </a:r>
            <a:r>
              <a:rPr lang="en-US" dirty="0" err="1" smtClean="0"/>
              <a:t>blockchain</a:t>
            </a:r>
            <a:r>
              <a:rPr lang="en-US" dirty="0" smtClean="0"/>
              <a:t> network which can be used to build distributed apps to do asset management of various classes (tangible and non-tangible). It could be even used to make communication between various parties accountable as they are securely stored in the ledger</a:t>
            </a:r>
            <a:r>
              <a:rPr lang="en-US" dirty="0" smtClean="0"/>
              <a:t>.</a:t>
            </a:r>
          </a:p>
          <a:p>
            <a:r>
              <a:rPr lang="en-US" dirty="0" smtClean="0"/>
              <a:t>Has already </a:t>
            </a:r>
            <a:r>
              <a:rPr lang="en-US" dirty="0" err="1" smtClean="0"/>
              <a:t>ben</a:t>
            </a:r>
            <a:r>
              <a:rPr lang="en-US" dirty="0" smtClean="0"/>
              <a:t> used by multiple organizations and the case studies could provide insight for </a:t>
            </a:r>
            <a:r>
              <a:rPr lang="en-US" dirty="0" smtClean="0"/>
              <a:t>future development. </a:t>
            </a:r>
            <a:r>
              <a:rPr lang="en-US" dirty="0" smtClean="0"/>
              <a:t>Case studies can be found here : </a:t>
            </a:r>
            <a:r>
              <a:rPr lang="en-US" dirty="0" smtClean="0">
                <a:hlinkClick r:id="rId2"/>
              </a:rPr>
              <a:t>https</a:t>
            </a:r>
            <a:r>
              <a:rPr lang="en-US" dirty="0" smtClean="0">
                <a:hlinkClick r:id="rId2"/>
              </a:rPr>
              <a:t>://</a:t>
            </a:r>
            <a:r>
              <a:rPr lang="en-US" dirty="0" smtClean="0">
                <a:hlinkClick r:id="rId2"/>
              </a:rPr>
              <a:t>www.hyperledger.org/learn/case-studies</a:t>
            </a:r>
            <a:r>
              <a:rPr lang="en-US" dirty="0" smtClean="0"/>
              <a:t> </a:t>
            </a:r>
            <a:endParaRPr lang="en-US" dirty="0" smtClean="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49" y="356890"/>
            <a:ext cx="8520600" cy="572700"/>
          </a:xfrm>
        </p:spPr>
        <p:txBody>
          <a:bodyPr>
            <a:noAutofit/>
          </a:bodyPr>
          <a:lstStyle/>
          <a:p>
            <a:r>
              <a:rPr lang="en-US" sz="4000" dirty="0" smtClean="0">
                <a:latin typeface="Book Antiqua" pitchFamily="18" charset="0"/>
              </a:rPr>
              <a:t>What constitutes a Block?</a:t>
            </a:r>
            <a:endParaRPr lang="en-US" sz="4000" dirty="0">
              <a:latin typeface="Book Antiqua" pitchFamily="18" charset="0"/>
            </a:endParaRPr>
          </a:p>
        </p:txBody>
      </p:sp>
      <p:sp>
        <p:nvSpPr>
          <p:cNvPr id="4" name="Rectangle 3"/>
          <p:cNvSpPr/>
          <p:nvPr/>
        </p:nvSpPr>
        <p:spPr>
          <a:xfrm>
            <a:off x="3570071" y="1657350"/>
            <a:ext cx="1314792" cy="1200150"/>
          </a:xfrm>
          <a:prstGeom prst="rect">
            <a:avLst/>
          </a:prstGeom>
        </p:spPr>
        <p:style>
          <a:lnRef idx="1">
            <a:schemeClr val="accent1"/>
          </a:lnRef>
          <a:fillRef idx="2">
            <a:schemeClr val="accent1"/>
          </a:fillRef>
          <a:effectRef idx="1">
            <a:schemeClr val="accent1"/>
          </a:effectRef>
          <a:fontRef idx="minor">
            <a:schemeClr val="dk1"/>
          </a:fontRef>
        </p:style>
        <p:txBody>
          <a:bodyPr lIns="68516" tIns="34258" rIns="68516" bIns="34258" rtlCol="0" anchor="ctr"/>
          <a:lstStyle/>
          <a:p>
            <a:pPr algn="ctr"/>
            <a:endParaRPr lang="en-US"/>
          </a:p>
        </p:txBody>
      </p:sp>
      <p:sp>
        <p:nvSpPr>
          <p:cNvPr id="6" name="TextBox 5"/>
          <p:cNvSpPr txBox="1"/>
          <p:nvPr/>
        </p:nvSpPr>
        <p:spPr>
          <a:xfrm>
            <a:off x="3227080" y="3028950"/>
            <a:ext cx="2391513" cy="284629"/>
          </a:xfrm>
          <a:prstGeom prst="rect">
            <a:avLst/>
          </a:prstGeom>
          <a:noFill/>
        </p:spPr>
        <p:txBody>
          <a:bodyPr wrap="square" lIns="68516" tIns="34258" rIns="68516" bIns="34258" rtlCol="0">
            <a:spAutoFit/>
          </a:bodyPr>
          <a:lstStyle/>
          <a:p>
            <a:r>
              <a:rPr lang="en-US" dirty="0" smtClean="0"/>
              <a:t>1. Data:   “Hello World!”</a:t>
            </a:r>
            <a:endParaRPr lang="en-US" dirty="0"/>
          </a:p>
        </p:txBody>
      </p:sp>
      <p:sp>
        <p:nvSpPr>
          <p:cNvPr id="7" name="TextBox 6"/>
          <p:cNvSpPr txBox="1"/>
          <p:nvPr/>
        </p:nvSpPr>
        <p:spPr>
          <a:xfrm>
            <a:off x="3227081" y="3371850"/>
            <a:ext cx="3030491" cy="284629"/>
          </a:xfrm>
          <a:prstGeom prst="rect">
            <a:avLst/>
          </a:prstGeom>
          <a:noFill/>
        </p:spPr>
        <p:txBody>
          <a:bodyPr wrap="square" lIns="68516" tIns="34258" rIns="68516" bIns="34258" rtlCol="0">
            <a:spAutoFit/>
          </a:bodyPr>
          <a:lstStyle/>
          <a:p>
            <a:r>
              <a:rPr lang="en-US" dirty="0" smtClean="0"/>
              <a:t>2. Prev. Hash: 034DFA357</a:t>
            </a:r>
            <a:endParaRPr lang="en-US" dirty="0"/>
          </a:p>
        </p:txBody>
      </p:sp>
      <p:sp>
        <p:nvSpPr>
          <p:cNvPr id="8" name="TextBox 7"/>
          <p:cNvSpPr txBox="1"/>
          <p:nvPr/>
        </p:nvSpPr>
        <p:spPr>
          <a:xfrm>
            <a:off x="3227081" y="3714750"/>
            <a:ext cx="2909306" cy="284629"/>
          </a:xfrm>
          <a:prstGeom prst="rect">
            <a:avLst/>
          </a:prstGeom>
          <a:noFill/>
        </p:spPr>
        <p:txBody>
          <a:bodyPr wrap="square" lIns="68516" tIns="34258" rIns="68516" bIns="34258" rtlCol="0">
            <a:spAutoFit/>
          </a:bodyPr>
          <a:lstStyle/>
          <a:p>
            <a:r>
              <a:rPr lang="en-US" dirty="0" smtClean="0"/>
              <a:t>3. Hash: 	     4D56E1F05</a:t>
            </a:r>
            <a:endParaRPr lang="en-US" dirty="0"/>
          </a:p>
        </p:txBody>
      </p:sp>
      <p:sp>
        <p:nvSpPr>
          <p:cNvPr id="9" name="TextBox 8"/>
          <p:cNvSpPr txBox="1"/>
          <p:nvPr/>
        </p:nvSpPr>
        <p:spPr>
          <a:xfrm>
            <a:off x="5430413" y="3314701"/>
            <a:ext cx="292463" cy="623248"/>
          </a:xfrm>
          <a:prstGeom prst="rect">
            <a:avLst/>
          </a:prstGeom>
          <a:noFill/>
        </p:spPr>
        <p:txBody>
          <a:bodyPr wrap="none" lIns="68516" tIns="34258" rIns="68516" bIns="34258" rtlCol="0">
            <a:spAutoFit/>
          </a:bodyPr>
          <a:lstStyle/>
          <a:p>
            <a:r>
              <a:rPr lang="en-US" sz="3600" dirty="0" smtClean="0">
                <a:solidFill>
                  <a:srgbClr val="FF0000"/>
                </a:solidFill>
              </a:rPr>
              <a:t>}</a:t>
            </a:r>
            <a:endParaRPr lang="en-US" sz="3600" dirty="0">
              <a:solidFill>
                <a:srgbClr val="FF0000"/>
              </a:solidFill>
            </a:endParaRPr>
          </a:p>
        </p:txBody>
      </p:sp>
      <p:sp>
        <p:nvSpPr>
          <p:cNvPr id="10" name="TextBox 9"/>
          <p:cNvSpPr txBox="1"/>
          <p:nvPr/>
        </p:nvSpPr>
        <p:spPr>
          <a:xfrm>
            <a:off x="5608547" y="3543300"/>
            <a:ext cx="2687145" cy="284629"/>
          </a:xfrm>
          <a:prstGeom prst="rect">
            <a:avLst/>
          </a:prstGeom>
          <a:noFill/>
        </p:spPr>
        <p:txBody>
          <a:bodyPr wrap="none" lIns="68516" tIns="34258" rIns="68516" bIns="34258" rtlCol="0">
            <a:spAutoFit/>
          </a:bodyPr>
          <a:lstStyle/>
          <a:p>
            <a:r>
              <a:rPr lang="en-US" dirty="0" smtClean="0">
                <a:solidFill>
                  <a:srgbClr val="FF0000"/>
                </a:solidFill>
              </a:rPr>
              <a:t>From SHA algorithms (SHA256)</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998421"/>
            <a:ext cx="8520600" cy="1075304"/>
          </a:xfrm>
        </p:spPr>
        <p:txBody>
          <a:bodyPr>
            <a:noAutofit/>
          </a:bodyPr>
          <a:lstStyle/>
          <a:p>
            <a:pPr algn="ctr"/>
            <a:r>
              <a:rPr lang="en-US" sz="6000" dirty="0" smtClean="0">
                <a:latin typeface="Castellar" pitchFamily="18" charset="0"/>
              </a:rPr>
              <a:t>Thank You</a:t>
            </a:r>
            <a:endParaRPr lang="en-US" sz="6000" dirty="0">
              <a:latin typeface="Castellar"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p:cNvPicPr>
            <a:picLocks noChangeAspect="1" noChangeArrowheads="1"/>
          </p:cNvPicPr>
          <p:nvPr/>
        </p:nvPicPr>
        <p:blipFill>
          <a:blip r:embed="rId2"/>
          <a:srcRect/>
          <a:stretch>
            <a:fillRect/>
          </a:stretch>
        </p:blipFill>
        <p:spPr bwMode="auto">
          <a:xfrm rot="18797460">
            <a:off x="7517390" y="1767455"/>
            <a:ext cx="1085850" cy="1086133"/>
          </a:xfrm>
          <a:prstGeom prst="rect">
            <a:avLst/>
          </a:prstGeom>
          <a:noFill/>
          <a:ln w="9525">
            <a:noFill/>
            <a:miter lim="800000"/>
            <a:headEnd/>
            <a:tailEnd/>
          </a:ln>
          <a:effectLst/>
        </p:spPr>
      </p:pic>
      <p:pic>
        <p:nvPicPr>
          <p:cNvPr id="27" name="Picture 3"/>
          <p:cNvPicPr>
            <a:picLocks noChangeAspect="1" noChangeArrowheads="1"/>
          </p:cNvPicPr>
          <p:nvPr/>
        </p:nvPicPr>
        <p:blipFill>
          <a:blip r:embed="rId2"/>
          <a:srcRect/>
          <a:stretch>
            <a:fillRect/>
          </a:stretch>
        </p:blipFill>
        <p:spPr bwMode="auto">
          <a:xfrm rot="18797460">
            <a:off x="5002135" y="1775564"/>
            <a:ext cx="1085850" cy="1086133"/>
          </a:xfrm>
          <a:prstGeom prst="rect">
            <a:avLst/>
          </a:prstGeom>
          <a:noFill/>
          <a:ln w="9525">
            <a:noFill/>
            <a:miter lim="800000"/>
            <a:headEnd/>
            <a:tailEnd/>
          </a:ln>
          <a:effectLst/>
        </p:spPr>
      </p:pic>
      <p:pic>
        <p:nvPicPr>
          <p:cNvPr id="2051" name="Picture 3"/>
          <p:cNvPicPr>
            <a:picLocks noChangeAspect="1" noChangeArrowheads="1"/>
          </p:cNvPicPr>
          <p:nvPr/>
        </p:nvPicPr>
        <p:blipFill>
          <a:blip r:embed="rId2"/>
          <a:srcRect/>
          <a:stretch>
            <a:fillRect/>
          </a:stretch>
        </p:blipFill>
        <p:spPr bwMode="auto">
          <a:xfrm rot="18797460">
            <a:off x="2315386" y="1710305"/>
            <a:ext cx="1085850" cy="1086133"/>
          </a:xfrm>
          <a:prstGeom prst="rect">
            <a:avLst/>
          </a:prstGeom>
          <a:noFill/>
          <a:ln w="9525">
            <a:noFill/>
            <a:miter lim="800000"/>
            <a:headEnd/>
            <a:tailEnd/>
          </a:ln>
          <a:effectLst/>
        </p:spPr>
      </p:pic>
      <p:sp>
        <p:nvSpPr>
          <p:cNvPr id="2" name="Title 1"/>
          <p:cNvSpPr>
            <a:spLocks noGrp="1"/>
          </p:cNvSpPr>
          <p:nvPr>
            <p:ph type="title"/>
          </p:nvPr>
        </p:nvSpPr>
        <p:spPr>
          <a:xfrm>
            <a:off x="311700" y="268753"/>
            <a:ext cx="8520600" cy="572700"/>
          </a:xfrm>
        </p:spPr>
        <p:txBody>
          <a:bodyPr>
            <a:noAutofit/>
          </a:bodyPr>
          <a:lstStyle/>
          <a:p>
            <a:r>
              <a:rPr lang="en-US" sz="4000" dirty="0" smtClean="0">
                <a:latin typeface="Book Antiqua" pitchFamily="18" charset="0"/>
              </a:rPr>
              <a:t>Chain of Blocks</a:t>
            </a:r>
            <a:endParaRPr lang="en-US" sz="4000" dirty="0">
              <a:latin typeface="Book Antiqua" pitchFamily="18" charset="0"/>
            </a:endParaRPr>
          </a:p>
        </p:txBody>
      </p:sp>
      <p:sp>
        <p:nvSpPr>
          <p:cNvPr id="8" name="Rectangle 7"/>
          <p:cNvSpPr/>
          <p:nvPr/>
        </p:nvSpPr>
        <p:spPr>
          <a:xfrm>
            <a:off x="3576928" y="1657350"/>
            <a:ext cx="1314792" cy="1200150"/>
          </a:xfrm>
          <a:prstGeom prst="rect">
            <a:avLst/>
          </a:prstGeom>
        </p:spPr>
        <p:style>
          <a:lnRef idx="1">
            <a:schemeClr val="accent4"/>
          </a:lnRef>
          <a:fillRef idx="2">
            <a:schemeClr val="accent4"/>
          </a:fillRef>
          <a:effectRef idx="1">
            <a:schemeClr val="accent4"/>
          </a:effectRef>
          <a:fontRef idx="minor">
            <a:schemeClr val="dk1"/>
          </a:fontRef>
        </p:style>
        <p:txBody>
          <a:bodyPr lIns="68516" tIns="34258" rIns="68516" bIns="34258" rtlCol="0" anchor="ctr"/>
          <a:lstStyle/>
          <a:p>
            <a:pPr algn="ctr"/>
            <a:r>
              <a:rPr lang="en-US" dirty="0" smtClean="0"/>
              <a:t>2</a:t>
            </a:r>
            <a:endParaRPr lang="en-US" dirty="0"/>
          </a:p>
        </p:txBody>
      </p:sp>
      <p:sp>
        <p:nvSpPr>
          <p:cNvPr id="10" name="TextBox 9"/>
          <p:cNvSpPr txBox="1"/>
          <p:nvPr/>
        </p:nvSpPr>
        <p:spPr>
          <a:xfrm>
            <a:off x="3233939" y="3371850"/>
            <a:ext cx="2560926" cy="284629"/>
          </a:xfrm>
          <a:prstGeom prst="rect">
            <a:avLst/>
          </a:prstGeom>
          <a:noFill/>
        </p:spPr>
        <p:txBody>
          <a:bodyPr wrap="square" lIns="68516" tIns="34258" rIns="68516" bIns="34258" rtlCol="0">
            <a:spAutoFit/>
          </a:bodyPr>
          <a:lstStyle/>
          <a:p>
            <a:r>
              <a:rPr lang="en-US" dirty="0" smtClean="0"/>
              <a:t>2. </a:t>
            </a:r>
            <a:r>
              <a:rPr lang="en-US" dirty="0" err="1" smtClean="0"/>
              <a:t>Prev.Hash</a:t>
            </a:r>
            <a:r>
              <a:rPr lang="en-US" dirty="0" smtClean="0"/>
              <a:t>: 034DFA357</a:t>
            </a:r>
            <a:endParaRPr lang="en-US" dirty="0"/>
          </a:p>
        </p:txBody>
      </p:sp>
      <p:sp>
        <p:nvSpPr>
          <p:cNvPr id="11" name="TextBox 10"/>
          <p:cNvSpPr txBox="1"/>
          <p:nvPr/>
        </p:nvSpPr>
        <p:spPr>
          <a:xfrm>
            <a:off x="3300038" y="3769834"/>
            <a:ext cx="2604995" cy="284629"/>
          </a:xfrm>
          <a:prstGeom prst="rect">
            <a:avLst/>
          </a:prstGeom>
          <a:noFill/>
        </p:spPr>
        <p:txBody>
          <a:bodyPr wrap="square" lIns="68516" tIns="34258" rIns="68516" bIns="34258" rtlCol="0">
            <a:spAutoFit/>
          </a:bodyPr>
          <a:lstStyle/>
          <a:p>
            <a:r>
              <a:rPr lang="en-US" dirty="0" smtClean="0"/>
              <a:t>3. Hash: 4D56E1F05</a:t>
            </a:r>
            <a:endParaRPr lang="en-US" dirty="0"/>
          </a:p>
        </p:txBody>
      </p:sp>
      <p:sp>
        <p:nvSpPr>
          <p:cNvPr id="12" name="Rectangle 11"/>
          <p:cNvSpPr/>
          <p:nvPr/>
        </p:nvSpPr>
        <p:spPr>
          <a:xfrm>
            <a:off x="6149348" y="1657350"/>
            <a:ext cx="1314792" cy="1200150"/>
          </a:xfrm>
          <a:prstGeom prst="rect">
            <a:avLst/>
          </a:prstGeom>
        </p:spPr>
        <p:style>
          <a:lnRef idx="1">
            <a:schemeClr val="accent2"/>
          </a:lnRef>
          <a:fillRef idx="2">
            <a:schemeClr val="accent2"/>
          </a:fillRef>
          <a:effectRef idx="1">
            <a:schemeClr val="accent2"/>
          </a:effectRef>
          <a:fontRef idx="minor">
            <a:schemeClr val="dk1"/>
          </a:fontRef>
        </p:style>
        <p:txBody>
          <a:bodyPr lIns="68516" tIns="34258" rIns="68516" bIns="34258" rtlCol="0" anchor="ctr"/>
          <a:lstStyle/>
          <a:p>
            <a:pPr algn="ctr"/>
            <a:r>
              <a:rPr lang="en-US" dirty="0" smtClean="0"/>
              <a:t>3</a:t>
            </a:r>
            <a:endParaRPr lang="en-US" dirty="0"/>
          </a:p>
        </p:txBody>
      </p:sp>
      <p:sp>
        <p:nvSpPr>
          <p:cNvPr id="14" name="TextBox 13"/>
          <p:cNvSpPr txBox="1"/>
          <p:nvPr/>
        </p:nvSpPr>
        <p:spPr>
          <a:xfrm>
            <a:off x="5806358" y="3371850"/>
            <a:ext cx="2742724" cy="284629"/>
          </a:xfrm>
          <a:prstGeom prst="rect">
            <a:avLst/>
          </a:prstGeom>
          <a:noFill/>
        </p:spPr>
        <p:txBody>
          <a:bodyPr wrap="square" lIns="68516" tIns="34258" rIns="68516" bIns="34258" rtlCol="0">
            <a:spAutoFit/>
          </a:bodyPr>
          <a:lstStyle/>
          <a:p>
            <a:r>
              <a:rPr lang="en-US" dirty="0" smtClean="0"/>
              <a:t>2. Prev. Hash:  4D56E1F05</a:t>
            </a:r>
            <a:endParaRPr lang="en-US" dirty="0"/>
          </a:p>
        </p:txBody>
      </p:sp>
      <p:sp>
        <p:nvSpPr>
          <p:cNvPr id="15" name="TextBox 14"/>
          <p:cNvSpPr txBox="1"/>
          <p:nvPr/>
        </p:nvSpPr>
        <p:spPr>
          <a:xfrm>
            <a:off x="5806358" y="3714750"/>
            <a:ext cx="2544420" cy="284629"/>
          </a:xfrm>
          <a:prstGeom prst="rect">
            <a:avLst/>
          </a:prstGeom>
          <a:noFill/>
        </p:spPr>
        <p:txBody>
          <a:bodyPr wrap="square" lIns="68516" tIns="34258" rIns="68516" bIns="34258" rtlCol="0">
            <a:spAutoFit/>
          </a:bodyPr>
          <a:lstStyle/>
          <a:p>
            <a:r>
              <a:rPr lang="en-US" dirty="0" smtClean="0"/>
              <a:t>3. Hash:  7364AEB2F</a:t>
            </a:r>
            <a:endParaRPr lang="en-US" dirty="0"/>
          </a:p>
        </p:txBody>
      </p:sp>
      <p:sp>
        <p:nvSpPr>
          <p:cNvPr id="20" name="Rectangle 19"/>
          <p:cNvSpPr/>
          <p:nvPr/>
        </p:nvSpPr>
        <p:spPr>
          <a:xfrm>
            <a:off x="890178" y="1657350"/>
            <a:ext cx="1314792" cy="1200150"/>
          </a:xfrm>
          <a:prstGeom prst="rect">
            <a:avLst/>
          </a:prstGeom>
        </p:spPr>
        <p:style>
          <a:lnRef idx="1">
            <a:schemeClr val="accent6"/>
          </a:lnRef>
          <a:fillRef idx="2">
            <a:schemeClr val="accent6"/>
          </a:fillRef>
          <a:effectRef idx="1">
            <a:schemeClr val="accent6"/>
          </a:effectRef>
          <a:fontRef idx="minor">
            <a:schemeClr val="dk1"/>
          </a:fontRef>
        </p:style>
        <p:txBody>
          <a:bodyPr lIns="68516" tIns="34258" rIns="68516" bIns="34258" rtlCol="0" anchor="ctr"/>
          <a:lstStyle/>
          <a:p>
            <a:pPr algn="ctr"/>
            <a:r>
              <a:rPr lang="en-US" dirty="0" smtClean="0">
                <a:latin typeface="Arial Unicode MS" pitchFamily="34" charset="-128"/>
                <a:ea typeface="Arial Unicode MS" pitchFamily="34" charset="-128"/>
                <a:cs typeface="Arial Unicode MS" pitchFamily="34" charset="-128"/>
              </a:rPr>
              <a:t>1</a:t>
            </a:r>
            <a:endParaRPr lang="en-US" dirty="0">
              <a:latin typeface="Arial Unicode MS" pitchFamily="34" charset="-128"/>
              <a:ea typeface="Arial Unicode MS" pitchFamily="34" charset="-128"/>
              <a:cs typeface="Arial Unicode MS" pitchFamily="34" charset="-128"/>
            </a:endParaRPr>
          </a:p>
        </p:txBody>
      </p:sp>
      <p:sp>
        <p:nvSpPr>
          <p:cNvPr id="21" name="TextBox 20"/>
          <p:cNvSpPr txBox="1"/>
          <p:nvPr/>
        </p:nvSpPr>
        <p:spPr>
          <a:xfrm>
            <a:off x="547189" y="3028950"/>
            <a:ext cx="1829276" cy="500072"/>
          </a:xfrm>
          <a:prstGeom prst="rect">
            <a:avLst/>
          </a:prstGeom>
          <a:noFill/>
        </p:spPr>
        <p:txBody>
          <a:bodyPr wrap="square" lIns="68516" tIns="34258" rIns="68516" bIns="34258" rtlCol="0">
            <a:spAutoFit/>
          </a:bodyPr>
          <a:lstStyle/>
          <a:p>
            <a:r>
              <a:rPr lang="en-US" dirty="0" smtClean="0"/>
              <a:t>1. Data:                     …</a:t>
            </a:r>
            <a:endParaRPr lang="en-US" dirty="0"/>
          </a:p>
        </p:txBody>
      </p:sp>
      <p:sp>
        <p:nvSpPr>
          <p:cNvPr id="22" name="TextBox 21"/>
          <p:cNvSpPr txBox="1"/>
          <p:nvPr/>
        </p:nvSpPr>
        <p:spPr>
          <a:xfrm>
            <a:off x="547188" y="3404901"/>
            <a:ext cx="2614646" cy="284629"/>
          </a:xfrm>
          <a:prstGeom prst="rect">
            <a:avLst/>
          </a:prstGeom>
          <a:noFill/>
        </p:spPr>
        <p:txBody>
          <a:bodyPr wrap="square" lIns="68516" tIns="34258" rIns="68516" bIns="34258" rtlCol="0">
            <a:spAutoFit/>
          </a:bodyPr>
          <a:lstStyle/>
          <a:p>
            <a:r>
              <a:rPr lang="en-US" dirty="0" smtClean="0"/>
              <a:t>2. Prev. Hash:  000000000</a:t>
            </a:r>
            <a:endParaRPr lang="en-US" dirty="0"/>
          </a:p>
        </p:txBody>
      </p:sp>
      <p:sp>
        <p:nvSpPr>
          <p:cNvPr id="23" name="TextBox 22"/>
          <p:cNvSpPr txBox="1"/>
          <p:nvPr/>
        </p:nvSpPr>
        <p:spPr>
          <a:xfrm>
            <a:off x="547189" y="3769835"/>
            <a:ext cx="2603628" cy="284629"/>
          </a:xfrm>
          <a:prstGeom prst="rect">
            <a:avLst/>
          </a:prstGeom>
          <a:noFill/>
        </p:spPr>
        <p:txBody>
          <a:bodyPr wrap="square" lIns="68516" tIns="34258" rIns="68516" bIns="34258" rtlCol="0">
            <a:spAutoFit/>
          </a:bodyPr>
          <a:lstStyle/>
          <a:p>
            <a:r>
              <a:rPr lang="en-US" dirty="0" smtClean="0"/>
              <a:t>3. Hash:  034DFA357</a:t>
            </a:r>
            <a:endParaRPr lang="en-US" dirty="0"/>
          </a:p>
        </p:txBody>
      </p:sp>
      <p:sp>
        <p:nvSpPr>
          <p:cNvPr id="24" name="TextBox 23"/>
          <p:cNvSpPr txBox="1"/>
          <p:nvPr/>
        </p:nvSpPr>
        <p:spPr>
          <a:xfrm>
            <a:off x="947343" y="1380351"/>
            <a:ext cx="1371080" cy="284629"/>
          </a:xfrm>
          <a:prstGeom prst="rect">
            <a:avLst/>
          </a:prstGeom>
          <a:noFill/>
        </p:spPr>
        <p:txBody>
          <a:bodyPr wrap="none" lIns="68516" tIns="34258" rIns="68516" bIns="34258" rtlCol="0">
            <a:spAutoFit/>
          </a:bodyPr>
          <a:lstStyle/>
          <a:p>
            <a:r>
              <a:rPr lang="en-US" b="1" dirty="0" smtClean="0"/>
              <a:t>Genesis Block</a:t>
            </a:r>
            <a:endParaRPr lang="en-US" b="1" dirty="0"/>
          </a:p>
        </p:txBody>
      </p:sp>
      <p:sp>
        <p:nvSpPr>
          <p:cNvPr id="29" name="TextBox 28"/>
          <p:cNvSpPr txBox="1"/>
          <p:nvPr/>
        </p:nvSpPr>
        <p:spPr>
          <a:xfrm>
            <a:off x="3233939" y="3028950"/>
            <a:ext cx="1829276" cy="500072"/>
          </a:xfrm>
          <a:prstGeom prst="rect">
            <a:avLst/>
          </a:prstGeom>
          <a:noFill/>
        </p:spPr>
        <p:txBody>
          <a:bodyPr wrap="square" lIns="68516" tIns="34258" rIns="68516" bIns="34258" rtlCol="0">
            <a:spAutoFit/>
          </a:bodyPr>
          <a:lstStyle/>
          <a:p>
            <a:r>
              <a:rPr lang="en-US" dirty="0" smtClean="0"/>
              <a:t>1. Data:                     …</a:t>
            </a:r>
            <a:endParaRPr lang="en-US" dirty="0"/>
          </a:p>
        </p:txBody>
      </p:sp>
      <p:sp>
        <p:nvSpPr>
          <p:cNvPr id="30" name="TextBox 29"/>
          <p:cNvSpPr txBox="1"/>
          <p:nvPr/>
        </p:nvSpPr>
        <p:spPr>
          <a:xfrm>
            <a:off x="5806359" y="3028950"/>
            <a:ext cx="1829276" cy="500072"/>
          </a:xfrm>
          <a:prstGeom prst="rect">
            <a:avLst/>
          </a:prstGeom>
          <a:noFill/>
        </p:spPr>
        <p:txBody>
          <a:bodyPr wrap="square" lIns="68516" tIns="34258" rIns="68516" bIns="34258" rtlCol="0">
            <a:spAutoFit/>
          </a:bodyPr>
          <a:lstStyle/>
          <a:p>
            <a:r>
              <a:rPr lang="en-US" dirty="0" smtClean="0"/>
              <a:t>1. Data:                     …</a:t>
            </a:r>
            <a:endParaRPr lang="en-US" dirty="0"/>
          </a:p>
        </p:txBody>
      </p:sp>
      <p:sp>
        <p:nvSpPr>
          <p:cNvPr id="31" name="Oval 30"/>
          <p:cNvSpPr/>
          <p:nvPr/>
        </p:nvSpPr>
        <p:spPr>
          <a:xfrm>
            <a:off x="3233938" y="3314700"/>
            <a:ext cx="2219403" cy="400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16" tIns="34258" rIns="68516" bIns="34258" rtlCol="0" anchor="ctr"/>
          <a:lstStyle/>
          <a:p>
            <a:pPr algn="ctr"/>
            <a:endParaRPr lang="en-US" dirty="0"/>
          </a:p>
        </p:txBody>
      </p:sp>
      <p:sp>
        <p:nvSpPr>
          <p:cNvPr id="32" name="Oval 31"/>
          <p:cNvSpPr/>
          <p:nvPr/>
        </p:nvSpPr>
        <p:spPr>
          <a:xfrm>
            <a:off x="5806357" y="3314700"/>
            <a:ext cx="2346117" cy="400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16" tIns="34258" rIns="68516" bIns="34258" rtlCol="0" anchor="ctr"/>
          <a:lstStyle/>
          <a:p>
            <a:pPr algn="ctr"/>
            <a:endParaRPr lang="en-US" dirty="0"/>
          </a:p>
        </p:txBody>
      </p:sp>
      <p:cxnSp>
        <p:nvCxnSpPr>
          <p:cNvPr id="34" name="Straight Arrow Connector 33"/>
          <p:cNvCxnSpPr>
            <a:stCxn id="31" idx="2"/>
          </p:cNvCxnSpPr>
          <p:nvPr/>
        </p:nvCxnSpPr>
        <p:spPr>
          <a:xfrm rot="10800000" flipV="1">
            <a:off x="2490796" y="3514725"/>
            <a:ext cx="743142" cy="37147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V="1">
            <a:off x="5063215" y="3486150"/>
            <a:ext cx="743143" cy="3714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76620" y="4329067"/>
            <a:ext cx="3983975" cy="300018"/>
          </a:xfrm>
          <a:prstGeom prst="rect">
            <a:avLst/>
          </a:prstGeom>
          <a:noFill/>
        </p:spPr>
        <p:txBody>
          <a:bodyPr wrap="none" lIns="68516" tIns="34258" rIns="68516" bIns="34258" rtlCol="0">
            <a:spAutoFit/>
          </a:bodyPr>
          <a:lstStyle/>
          <a:p>
            <a:r>
              <a:rPr lang="en-US" sz="1500" dirty="0" smtClean="0"/>
              <a:t>“Blocks are cryptographically linked together”</a:t>
            </a:r>
            <a:endParaRPr lang="en-US"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animBg="1"/>
      <p:bldP spid="14" grpId="0"/>
      <p:bldP spid="15" grpId="0"/>
      <p:bldP spid="20" grpId="0" animBg="1"/>
      <p:bldP spid="21" grpId="0"/>
      <p:bldP spid="22" grpId="0"/>
      <p:bldP spid="23" grpId="0"/>
      <p:bldP spid="24" grpId="0"/>
      <p:bldP spid="29" grpId="0"/>
      <p:bldP spid="30" grpId="0"/>
      <p:bldP spid="31" grpId="0" animBg="1"/>
      <p:bldP spid="32"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89135" y="971550"/>
            <a:ext cx="8116223" cy="3429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subTitle" idx="1"/>
          </p:nvPr>
        </p:nvSpPr>
        <p:spPr>
          <a:xfrm>
            <a:off x="247509" y="671403"/>
            <a:ext cx="8520600" cy="3526018"/>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To support the consistent update of information — and to enable a whole host of ledger functions (transacting, querying, etc) — </a:t>
            </a:r>
            <a:r>
              <a:rPr lang="en" sz="1800" dirty="0">
                <a:solidFill>
                  <a:srgbClr val="0070C0"/>
                </a:solidFill>
                <a:latin typeface="Bahnschrift" pitchFamily="34" charset="0"/>
                <a:ea typeface="Book Antiqua"/>
                <a:cs typeface="Book Antiqua"/>
                <a:sym typeface="Book Antiqua"/>
              </a:rPr>
              <a:t>a blockchain network uses </a:t>
            </a:r>
            <a:r>
              <a:rPr lang="en" sz="1800" b="1" dirty="0">
                <a:solidFill>
                  <a:srgbClr val="0070C0"/>
                </a:solidFill>
                <a:latin typeface="Bahnschrift" pitchFamily="34" charset="0"/>
                <a:ea typeface="Book Antiqua"/>
                <a:cs typeface="Book Antiqua"/>
                <a:sym typeface="Book Antiqua"/>
              </a:rPr>
              <a:t>smart contracts</a:t>
            </a:r>
            <a:r>
              <a:rPr lang="en" sz="1800" dirty="0">
                <a:solidFill>
                  <a:srgbClr val="0070C0"/>
                </a:solidFill>
                <a:latin typeface="Bahnschrift" pitchFamily="34" charset="0"/>
                <a:ea typeface="Book Antiqua"/>
                <a:cs typeface="Book Antiqua"/>
                <a:sym typeface="Book Antiqua"/>
              </a:rPr>
              <a:t> to provide controlled access to the ledger.</a:t>
            </a:r>
            <a:endParaRPr sz="1800">
              <a:solidFill>
                <a:srgbClr val="0070C0"/>
              </a:solidFill>
              <a:latin typeface="Bahnschrift" pitchFamily="34" charset="0"/>
              <a:ea typeface="Book Antiqua"/>
              <a:cs typeface="Book Antiqua"/>
              <a:sym typeface="Book Antiqua"/>
            </a:endParaRPr>
          </a:p>
          <a:p>
            <a:pPr marL="457200" lvl="0" indent="-342900" algn="l" rtl="0">
              <a:lnSpc>
                <a:spcPct val="100000"/>
              </a:lnSpc>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Smart contracts are not only a key mechanism for encapsulating information and keeping it simple across the network, they can also be written to allow participants to execute certain aspects of transactions automatically.</a:t>
            </a:r>
            <a:endParaRPr sz="1800">
              <a:solidFill>
                <a:srgbClr val="010101"/>
              </a:solidFill>
              <a:latin typeface="Bahnschrift" pitchFamily="34" charset="0"/>
              <a:ea typeface="Book Antiqua"/>
              <a:cs typeface="Book Antiqua"/>
              <a:sym typeface="Book Antiqua"/>
            </a:endParaRPr>
          </a:p>
          <a:p>
            <a:pPr marL="457200" lvl="0" indent="-342900" algn="l" rtl="0">
              <a:lnSpc>
                <a:spcPct val="100000"/>
              </a:lnSpc>
              <a:spcBef>
                <a:spcPts val="0"/>
              </a:spcBef>
              <a:spcAft>
                <a:spcPts val="0"/>
              </a:spcAft>
              <a:buClr>
                <a:srgbClr val="010101"/>
              </a:buClr>
              <a:buSzPts val="1800"/>
              <a:buFont typeface="Book Antiqua"/>
              <a:buChar char="●"/>
            </a:pPr>
            <a:r>
              <a:rPr lang="en" sz="1800" dirty="0">
                <a:solidFill>
                  <a:srgbClr val="010101"/>
                </a:solidFill>
                <a:latin typeface="Bahnschrift" pitchFamily="34" charset="0"/>
                <a:ea typeface="Book Antiqua"/>
                <a:cs typeface="Book Antiqua"/>
                <a:sym typeface="Book Antiqua"/>
              </a:rPr>
              <a:t>A smart contract can, for example, be written to stipulate the cost of shipping an item where the shipping charge changes depending on how quickly the item arrives. With the terms agreed to by both parties and written to the ledger, the appropriate funds change hands automatically when the item is received.</a:t>
            </a:r>
            <a:endParaRPr sz="1800">
              <a:solidFill>
                <a:srgbClr val="010101"/>
              </a:solidFill>
              <a:latin typeface="Bahnschrift" pitchFamily="34" charset="0"/>
              <a:ea typeface="Book Antiqua"/>
              <a:cs typeface="Book Antiqua"/>
              <a:sym typeface="Book Antiqua"/>
            </a:endParaRPr>
          </a:p>
          <a:p>
            <a:pPr marL="0" lvl="0" indent="0" algn="l" rtl="0">
              <a:lnSpc>
                <a:spcPct val="100000"/>
              </a:lnSpc>
              <a:spcBef>
                <a:spcPts val="1800"/>
              </a:spcBef>
              <a:spcAft>
                <a:spcPts val="0"/>
              </a:spcAft>
              <a:buNone/>
            </a:pPr>
            <a:endParaRPr sz="1800">
              <a:solidFill>
                <a:srgbClr val="010101"/>
              </a:solidFill>
              <a:latin typeface="Book Antiqua"/>
              <a:ea typeface="Book Antiqua"/>
              <a:cs typeface="Book Antiqua"/>
              <a:sym typeface="Book Antiqua"/>
            </a:endParaRPr>
          </a:p>
        </p:txBody>
      </p:sp>
      <p:sp>
        <p:nvSpPr>
          <p:cNvPr id="73" name="Google Shape;73;p16"/>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dirty="0">
                <a:solidFill>
                  <a:srgbClr val="010101"/>
                </a:solidFill>
                <a:latin typeface="Book Antiqua"/>
                <a:ea typeface="Book Antiqua"/>
                <a:cs typeface="Book Antiqua"/>
                <a:sym typeface="Book Antiqua"/>
              </a:rPr>
              <a:t>Smart Contracts</a:t>
            </a:r>
            <a:endParaRPr sz="4000">
              <a:latin typeface="Book Antiqua"/>
              <a:ea typeface="Book Antiqua"/>
              <a:cs typeface="Book Antiqua"/>
              <a:sym typeface="Book Antiqua"/>
            </a:endParaRPr>
          </a:p>
        </p:txBody>
      </p:sp>
      <p:sp>
        <p:nvSpPr>
          <p:cNvPr id="4" name="Rounded Rectangular Callout 3"/>
          <p:cNvSpPr/>
          <p:nvPr/>
        </p:nvSpPr>
        <p:spPr>
          <a:xfrm>
            <a:off x="5431317" y="3733342"/>
            <a:ext cx="2809301" cy="1024568"/>
          </a:xfrm>
          <a:prstGeom prst="wedgeRoundRectCallout">
            <a:avLst>
              <a:gd name="adj1" fmla="val -23186"/>
              <a:gd name="adj2" fmla="val -633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latin typeface="Bahnschrift" pitchFamily="34" charset="0"/>
              </a:rPr>
              <a:t>In simple words – it defines the </a:t>
            </a:r>
            <a:r>
              <a:rPr lang="en-US" sz="1200" dirty="0" smtClean="0">
                <a:solidFill>
                  <a:srgbClr val="FF0000"/>
                </a:solidFill>
                <a:latin typeface="Bahnschrift" pitchFamily="34" charset="0"/>
              </a:rPr>
              <a:t>terms of the transaction </a:t>
            </a:r>
            <a:r>
              <a:rPr lang="en-US" sz="1200" dirty="0" smtClean="0">
                <a:latin typeface="Bahnschrift" pitchFamily="34" charset="0"/>
              </a:rPr>
              <a:t>which  both parties must agree and verified by the network before execution</a:t>
            </a:r>
            <a:endParaRPr lang="en-US" sz="1200" dirty="0">
              <a:latin typeface="Bahnschrift"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1276236" y="0"/>
            <a:ext cx="6602592" cy="51435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subTitle" idx="1"/>
          </p:nvPr>
        </p:nvSpPr>
        <p:spPr>
          <a:xfrm>
            <a:off x="311700" y="792600"/>
            <a:ext cx="8520600" cy="13556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dirty="0">
                <a:solidFill>
                  <a:srgbClr val="010101"/>
                </a:solidFill>
                <a:latin typeface="Bahnschrift" pitchFamily="34" charset="0"/>
                <a:ea typeface="Book Antiqua"/>
                <a:cs typeface="Book Antiqua"/>
                <a:sym typeface="Book Antiqua"/>
              </a:rPr>
              <a:t>The process of keeping the ledger transactions synchronized across the network — to ensure that ledgers update only when transactions are approved by the appropriate participants, and that when ledgers do update, they update with the same transactions in the same order — is called </a:t>
            </a:r>
            <a:r>
              <a:rPr lang="en" sz="1800" b="1" dirty="0">
                <a:solidFill>
                  <a:srgbClr val="010101"/>
                </a:solidFill>
                <a:latin typeface="Bahnschrift" pitchFamily="34" charset="0"/>
                <a:ea typeface="Book Antiqua"/>
                <a:cs typeface="Book Antiqua"/>
                <a:sym typeface="Book Antiqua"/>
              </a:rPr>
              <a:t>consensus</a:t>
            </a:r>
            <a:r>
              <a:rPr lang="en" sz="1800" dirty="0">
                <a:solidFill>
                  <a:srgbClr val="010101"/>
                </a:solidFill>
                <a:latin typeface="Bahnschrift" pitchFamily="34" charset="0"/>
                <a:ea typeface="Book Antiqua"/>
                <a:cs typeface="Book Antiqua"/>
                <a:sym typeface="Book Antiqua"/>
              </a:rPr>
              <a:t>.</a:t>
            </a:r>
            <a:endParaRPr sz="1800">
              <a:latin typeface="Bahnschrift" pitchFamily="34" charset="0"/>
              <a:ea typeface="Book Antiqua"/>
              <a:cs typeface="Book Antiqua"/>
              <a:sym typeface="Book Antiqua"/>
            </a:endParaRPr>
          </a:p>
        </p:txBody>
      </p:sp>
      <p:sp>
        <p:nvSpPr>
          <p:cNvPr id="79" name="Google Shape;79;p17"/>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a:solidFill>
                  <a:srgbClr val="010101"/>
                </a:solidFill>
                <a:latin typeface="Book Antiqua"/>
                <a:ea typeface="Book Antiqua"/>
                <a:cs typeface="Book Antiqua"/>
                <a:sym typeface="Book Antiqua"/>
              </a:rPr>
              <a:t>Consensus</a:t>
            </a:r>
            <a:endParaRPr sz="4000">
              <a:latin typeface="Book Antiqua"/>
              <a:ea typeface="Book Antiqua"/>
              <a:cs typeface="Book Antiqua"/>
              <a:sym typeface="Book Antiqua"/>
            </a:endParaRPr>
          </a:p>
        </p:txBody>
      </p:sp>
      <p:pic>
        <p:nvPicPr>
          <p:cNvPr id="80" name="Google Shape;80;p17"/>
          <p:cNvPicPr preferRelativeResize="0"/>
          <p:nvPr/>
        </p:nvPicPr>
        <p:blipFill>
          <a:blip r:embed="rId3">
            <a:alphaModFix/>
          </a:blip>
          <a:stretch>
            <a:fillRect/>
          </a:stretch>
        </p:blipFill>
        <p:spPr>
          <a:xfrm>
            <a:off x="430850" y="2086625"/>
            <a:ext cx="4258816" cy="3056876"/>
          </a:xfrm>
          <a:prstGeom prst="rect">
            <a:avLst/>
          </a:prstGeom>
          <a:noFill/>
          <a:ln>
            <a:noFill/>
          </a:ln>
        </p:spPr>
      </p:pic>
      <p:sp>
        <p:nvSpPr>
          <p:cNvPr id="81" name="Google Shape;81;p17"/>
          <p:cNvSpPr txBox="1"/>
          <p:nvPr/>
        </p:nvSpPr>
        <p:spPr>
          <a:xfrm>
            <a:off x="5037300" y="2553063"/>
            <a:ext cx="3795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Bahnschrift" pitchFamily="34" charset="0"/>
                <a:ea typeface="Book Antiqua"/>
                <a:cs typeface="Book Antiqua"/>
                <a:sym typeface="Book Antiqua"/>
              </a:rPr>
              <a:t>Blockchain:</a:t>
            </a:r>
            <a:endParaRPr sz="1800">
              <a:latin typeface="Bahnschrift" pitchFamily="34" charset="0"/>
              <a:ea typeface="Book Antiqua"/>
              <a:cs typeface="Book Antiqua"/>
              <a:sym typeface="Book Antiqua"/>
            </a:endParaRPr>
          </a:p>
          <a:p>
            <a:pPr marL="0" lvl="0" indent="0" algn="l" rtl="0">
              <a:spcBef>
                <a:spcPts val="0"/>
              </a:spcBef>
              <a:spcAft>
                <a:spcPts val="0"/>
              </a:spcAft>
              <a:buNone/>
            </a:pPr>
            <a:r>
              <a:rPr lang="en" sz="1800" dirty="0">
                <a:solidFill>
                  <a:srgbClr val="010101"/>
                </a:solidFill>
                <a:latin typeface="Bahnschrift" pitchFamily="34" charset="0"/>
                <a:ea typeface="Book Antiqua"/>
                <a:cs typeface="Book Antiqua"/>
                <a:sym typeface="Book Antiqua"/>
              </a:rPr>
              <a:t>Shared, replicated transaction system which is </a:t>
            </a:r>
            <a:r>
              <a:rPr lang="en" sz="1800" b="1" dirty="0">
                <a:solidFill>
                  <a:srgbClr val="FF0000"/>
                </a:solidFill>
                <a:latin typeface="Bahnschrift" pitchFamily="34" charset="0"/>
                <a:ea typeface="Book Antiqua"/>
                <a:cs typeface="Book Antiqua"/>
                <a:sym typeface="Book Antiqua"/>
              </a:rPr>
              <a:t>updated via</a:t>
            </a:r>
            <a:r>
              <a:rPr lang="en" sz="1800" dirty="0">
                <a:solidFill>
                  <a:srgbClr val="FF0000"/>
                </a:solidFill>
                <a:latin typeface="Bahnschrift" pitchFamily="34" charset="0"/>
                <a:ea typeface="Book Antiqua"/>
                <a:cs typeface="Book Antiqua"/>
                <a:sym typeface="Book Antiqua"/>
              </a:rPr>
              <a:t> </a:t>
            </a:r>
            <a:r>
              <a:rPr lang="en" sz="1800" b="1" dirty="0">
                <a:solidFill>
                  <a:srgbClr val="FF0000"/>
                </a:solidFill>
                <a:latin typeface="Bahnschrift" pitchFamily="34" charset="0"/>
                <a:ea typeface="Book Antiqua"/>
                <a:cs typeface="Book Antiqua"/>
                <a:sym typeface="Book Antiqua"/>
              </a:rPr>
              <a:t>smart contracts</a:t>
            </a:r>
            <a:r>
              <a:rPr lang="en" sz="1800" dirty="0">
                <a:solidFill>
                  <a:srgbClr val="010101"/>
                </a:solidFill>
                <a:latin typeface="Bahnschrift" pitchFamily="34" charset="0"/>
                <a:ea typeface="Book Antiqua"/>
                <a:cs typeface="Book Antiqua"/>
                <a:sym typeface="Book Antiqua"/>
              </a:rPr>
              <a:t> and kept consistently </a:t>
            </a:r>
            <a:r>
              <a:rPr lang="en" sz="1800" b="1" dirty="0">
                <a:solidFill>
                  <a:srgbClr val="FF0000"/>
                </a:solidFill>
                <a:latin typeface="Bahnschrift" pitchFamily="34" charset="0"/>
                <a:ea typeface="Book Antiqua"/>
                <a:cs typeface="Book Antiqua"/>
                <a:sym typeface="Book Antiqua"/>
              </a:rPr>
              <a:t>synchronized</a:t>
            </a:r>
            <a:r>
              <a:rPr lang="en" sz="1800" dirty="0">
                <a:solidFill>
                  <a:srgbClr val="010101"/>
                </a:solidFill>
                <a:latin typeface="Bahnschrift" pitchFamily="34" charset="0"/>
                <a:ea typeface="Book Antiqua"/>
                <a:cs typeface="Book Antiqua"/>
                <a:sym typeface="Book Antiqua"/>
              </a:rPr>
              <a:t> </a:t>
            </a:r>
            <a:r>
              <a:rPr lang="en" sz="1800" b="1" dirty="0">
                <a:solidFill>
                  <a:srgbClr val="FF0000"/>
                </a:solidFill>
                <a:latin typeface="Bahnschrift" pitchFamily="34" charset="0"/>
                <a:ea typeface="Book Antiqua"/>
                <a:cs typeface="Book Antiqua"/>
                <a:sym typeface="Book Antiqua"/>
              </a:rPr>
              <a:t>through</a:t>
            </a:r>
            <a:r>
              <a:rPr lang="en" sz="1800" dirty="0">
                <a:solidFill>
                  <a:srgbClr val="010101"/>
                </a:solidFill>
                <a:latin typeface="Bahnschrift" pitchFamily="34" charset="0"/>
                <a:ea typeface="Book Antiqua"/>
                <a:cs typeface="Book Antiqua"/>
                <a:sym typeface="Book Antiqua"/>
              </a:rPr>
              <a:t> a collaborative process called </a:t>
            </a:r>
            <a:r>
              <a:rPr lang="en" sz="1800" b="1" dirty="0">
                <a:solidFill>
                  <a:srgbClr val="FF0000"/>
                </a:solidFill>
                <a:latin typeface="Bahnschrift" pitchFamily="34" charset="0"/>
                <a:ea typeface="Book Antiqua"/>
                <a:cs typeface="Book Antiqua"/>
                <a:sym typeface="Book Antiqua"/>
              </a:rPr>
              <a:t>consensus.</a:t>
            </a:r>
            <a:endParaRPr sz="1800" b="1">
              <a:solidFill>
                <a:srgbClr val="FF0000"/>
              </a:solidFill>
              <a:latin typeface="Bahnschrift" pitchFamily="34" charset="0"/>
              <a:ea typeface="Book Antiqua"/>
              <a:cs typeface="Book Antiqua"/>
              <a:sym typeface="Book Antiqu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0" y="0"/>
            <a:ext cx="8520600" cy="79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dirty="0">
                <a:latin typeface="Book Antiqua"/>
                <a:ea typeface="Book Antiqua"/>
                <a:cs typeface="Book Antiqua"/>
                <a:sym typeface="Book Antiqua"/>
              </a:rPr>
              <a:t>What is Hyperledger?</a:t>
            </a:r>
            <a:endParaRPr sz="4000">
              <a:latin typeface="Book Antiqua"/>
              <a:ea typeface="Book Antiqua"/>
              <a:cs typeface="Book Antiqua"/>
              <a:sym typeface="Book Antiqua"/>
            </a:endParaRPr>
          </a:p>
        </p:txBody>
      </p:sp>
      <p:sp>
        <p:nvSpPr>
          <p:cNvPr id="67" name="Google Shape;67;p15"/>
          <p:cNvSpPr txBox="1">
            <a:spLocks noGrp="1"/>
          </p:cNvSpPr>
          <p:nvPr>
            <p:ph type="subTitle" idx="1"/>
          </p:nvPr>
        </p:nvSpPr>
        <p:spPr>
          <a:xfrm>
            <a:off x="187186" y="1123110"/>
            <a:ext cx="8520600" cy="244635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100">
              <a:solidFill>
                <a:srgbClr val="010101"/>
              </a:solidFill>
              <a:latin typeface="Bahnschrift" pitchFamily="34" charset="0"/>
              <a:ea typeface="Book Antiqua"/>
              <a:cs typeface="Book Antiqua"/>
              <a:sym typeface="Book Antiqua"/>
            </a:endParaRPr>
          </a:p>
          <a:p>
            <a:pPr marL="457200" lvl="0" indent="-361950" algn="l" rtl="0">
              <a:spcBef>
                <a:spcPts val="0"/>
              </a:spcBef>
              <a:spcAft>
                <a:spcPts val="0"/>
              </a:spcAft>
              <a:buClr>
                <a:srgbClr val="010101"/>
              </a:buClr>
              <a:buSzPts val="2100"/>
              <a:buChar char="●"/>
            </a:pPr>
            <a:r>
              <a:rPr lang="en" sz="2100" dirty="0">
                <a:solidFill>
                  <a:srgbClr val="010101"/>
                </a:solidFill>
                <a:latin typeface="Bahnschrift" pitchFamily="34" charset="0"/>
                <a:ea typeface="Book Antiqua"/>
                <a:cs typeface="Book Antiqua"/>
                <a:sym typeface="Book Antiqua"/>
              </a:rPr>
              <a:t>Hyperledger Fabric is a platform for </a:t>
            </a:r>
            <a:r>
              <a:rPr lang="en" sz="2100" b="1" dirty="0">
                <a:solidFill>
                  <a:srgbClr val="FF0000"/>
                </a:solidFill>
                <a:latin typeface="Bahnschrift" pitchFamily="34" charset="0"/>
                <a:ea typeface="Book Antiqua"/>
                <a:cs typeface="Book Antiqua"/>
                <a:sym typeface="Book Antiqua"/>
              </a:rPr>
              <a:t>distributed ledger</a:t>
            </a:r>
            <a:r>
              <a:rPr lang="en" sz="2100" dirty="0">
                <a:solidFill>
                  <a:srgbClr val="FF0000"/>
                </a:solidFill>
                <a:latin typeface="Bahnschrift" pitchFamily="34" charset="0"/>
                <a:ea typeface="Book Antiqua"/>
                <a:cs typeface="Book Antiqua"/>
                <a:sym typeface="Book Antiqua"/>
              </a:rPr>
              <a:t> </a:t>
            </a:r>
            <a:r>
              <a:rPr lang="en" sz="2100" dirty="0">
                <a:solidFill>
                  <a:srgbClr val="010101"/>
                </a:solidFill>
                <a:latin typeface="Bahnschrift" pitchFamily="34" charset="0"/>
                <a:ea typeface="Book Antiqua"/>
                <a:cs typeface="Book Antiqua"/>
                <a:sym typeface="Book Antiqua"/>
              </a:rPr>
              <a:t>solutions underpinned by a modular architecture delivering </a:t>
            </a:r>
            <a:r>
              <a:rPr lang="en" sz="2100" b="1" dirty="0">
                <a:solidFill>
                  <a:srgbClr val="FF0000"/>
                </a:solidFill>
                <a:latin typeface="Bahnschrift" pitchFamily="34" charset="0"/>
                <a:ea typeface="Book Antiqua"/>
                <a:cs typeface="Book Antiqua"/>
                <a:sym typeface="Book Antiqua"/>
              </a:rPr>
              <a:t>high degrees of confidentiality, resiliency, flexibility, and scalability</a:t>
            </a:r>
            <a:r>
              <a:rPr lang="en" sz="2100" dirty="0">
                <a:solidFill>
                  <a:srgbClr val="FF0000"/>
                </a:solidFill>
                <a:latin typeface="Bahnschrift" pitchFamily="34" charset="0"/>
                <a:ea typeface="Book Antiqua"/>
                <a:cs typeface="Book Antiqua"/>
                <a:sym typeface="Book Antiqua"/>
              </a:rPr>
              <a:t>. </a:t>
            </a:r>
            <a:endParaRPr sz="2100">
              <a:solidFill>
                <a:srgbClr val="010101"/>
              </a:solidFill>
              <a:latin typeface="Bahnschrift" pitchFamily="34" charset="0"/>
              <a:ea typeface="Book Antiqua"/>
              <a:cs typeface="Book Antiqua"/>
              <a:sym typeface="Book Antiqua"/>
            </a:endParaRPr>
          </a:p>
          <a:p>
            <a:pPr marL="457200" lvl="0" indent="-361950" algn="l" rtl="0">
              <a:spcBef>
                <a:spcPts val="0"/>
              </a:spcBef>
              <a:spcAft>
                <a:spcPts val="0"/>
              </a:spcAft>
              <a:buClr>
                <a:srgbClr val="010101"/>
              </a:buClr>
              <a:buSzPts val="2100"/>
              <a:buFont typeface="Book Antiqua"/>
              <a:buChar char="●"/>
            </a:pPr>
            <a:r>
              <a:rPr lang="en" sz="2100" dirty="0">
                <a:solidFill>
                  <a:srgbClr val="010101"/>
                </a:solidFill>
                <a:latin typeface="Bahnschrift" pitchFamily="34" charset="0"/>
                <a:ea typeface="Book Antiqua"/>
                <a:cs typeface="Book Antiqua"/>
                <a:sym typeface="Book Antiqua"/>
              </a:rPr>
              <a:t>It is designed to support pluggable implementations of different components and accommodate the complexity and intricacies that exist across the economic ecosystem.</a:t>
            </a:r>
            <a:endParaRPr sz="3700">
              <a:latin typeface="Bahnschrift" pitchFamily="34" charset="0"/>
              <a:ea typeface="Book Antiqua"/>
              <a:cs typeface="Book Antiqua"/>
              <a:sym typeface="Book Antiqua"/>
            </a:endParaRPr>
          </a:p>
        </p:txBody>
      </p:sp>
      <p:sp>
        <p:nvSpPr>
          <p:cNvPr id="43010" name="AutoShape 2" descr="Hyperledger Fabric in practice. Main components and running them locally |  by Vitaly Bezgachev | Coinmonks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3011" name="Picture 3"/>
          <p:cNvPicPr>
            <a:picLocks noChangeAspect="1" noChangeArrowheads="1"/>
          </p:cNvPicPr>
          <p:nvPr/>
        </p:nvPicPr>
        <p:blipFill>
          <a:blip r:embed="rId3"/>
          <a:srcRect/>
          <a:stretch>
            <a:fillRect/>
          </a:stretch>
        </p:blipFill>
        <p:spPr bwMode="auto">
          <a:xfrm>
            <a:off x="2798916" y="3666781"/>
            <a:ext cx="3876675" cy="1181100"/>
          </a:xfrm>
          <a:prstGeom prst="rect">
            <a:avLst/>
          </a:prstGeom>
          <a:noFill/>
          <a:ln w="9525">
            <a:noFill/>
            <a:miter lim="800000"/>
            <a:headEnd/>
            <a:tailEnd/>
          </a:ln>
          <a:effectLst/>
        </p:spPr>
      </p:pic>
      <p:sp>
        <p:nvSpPr>
          <p:cNvPr id="6" name="Google Shape;86;p18"/>
          <p:cNvSpPr txBox="1">
            <a:spLocks/>
          </p:cNvSpPr>
          <p:nvPr/>
        </p:nvSpPr>
        <p:spPr>
          <a:xfrm>
            <a:off x="181059" y="726500"/>
            <a:ext cx="8606400" cy="782811"/>
          </a:xfrm>
          <a:prstGeom prst="rect">
            <a:avLst/>
          </a:prstGeom>
          <a:noFill/>
          <a:ln>
            <a:noFill/>
          </a:ln>
        </p:spPr>
        <p:txBody>
          <a:bodyPr spcFirstLastPara="1" wrap="square" lIns="91425" tIns="91425" rIns="91425" bIns="91425" anchor="t" anchorCtr="0">
            <a:noAutofit/>
          </a:bodyPr>
          <a:lstStyle/>
          <a:p>
            <a:pPr marL="457200" marR="0" lvl="0" indent="-336550" algn="l" defTabSz="914400" rtl="0" eaLnBrk="1" fontAlgn="auto" latinLnBrk="0" hangingPunct="1">
              <a:lnSpc>
                <a:spcPct val="100000"/>
              </a:lnSpc>
              <a:spcBef>
                <a:spcPts val="0"/>
              </a:spcBef>
              <a:spcAft>
                <a:spcPts val="0"/>
              </a:spcAft>
              <a:buClr>
                <a:srgbClr val="010101"/>
              </a:buClr>
              <a:buSzPts val="1700"/>
              <a:buFont typeface="Book Antiqua"/>
              <a:buChar char="●"/>
              <a:tabLst/>
              <a:defRPr/>
            </a:pPr>
            <a:r>
              <a:rPr kumimoji="0" lang="en-US" sz="2100" b="0" i="0" u="none" strike="noStrike" kern="0" cap="none" spc="0" normalizeH="0" baseline="0" noProof="0" dirty="0" smtClean="0">
                <a:ln>
                  <a:noFill/>
                </a:ln>
                <a:solidFill>
                  <a:srgbClr val="010101"/>
                </a:solidFill>
                <a:effectLst/>
                <a:highlight>
                  <a:srgbClr val="FCFCFC"/>
                </a:highlight>
                <a:uLnTx/>
                <a:uFillTx/>
                <a:latin typeface="Bahnschrift" pitchFamily="34" charset="0"/>
                <a:ea typeface="Book Antiqua"/>
                <a:cs typeface="Book Antiqua"/>
                <a:sym typeface="Book Antiqua"/>
              </a:rPr>
              <a:t>The Linux Foundation founded the </a:t>
            </a:r>
            <a:r>
              <a:rPr kumimoji="0" lang="en-US" sz="2100" b="0" i="0" u="none" strike="noStrike" kern="0" cap="none" spc="0" normalizeH="0" baseline="0" noProof="0" dirty="0" err="1" smtClean="0">
                <a:ln>
                  <a:noFill/>
                </a:ln>
                <a:solidFill>
                  <a:srgbClr val="010101"/>
                </a:solidFill>
                <a:effectLst/>
                <a:highlight>
                  <a:srgbClr val="FCFCFC"/>
                </a:highlight>
                <a:uLnTx/>
                <a:uFillTx/>
                <a:latin typeface="Bahnschrift" pitchFamily="34" charset="0"/>
                <a:ea typeface="Book Antiqua"/>
                <a:cs typeface="Book Antiqua"/>
                <a:sym typeface="Book Antiqua"/>
              </a:rPr>
              <a:t>Hyperledger</a:t>
            </a:r>
            <a:r>
              <a:rPr kumimoji="0" lang="en-US" sz="2100" b="0" i="0" u="none" strike="noStrike" kern="0" cap="none" spc="0" normalizeH="0" baseline="0" noProof="0" dirty="0" smtClean="0">
                <a:ln>
                  <a:noFill/>
                </a:ln>
                <a:solidFill>
                  <a:srgbClr val="010101"/>
                </a:solidFill>
                <a:effectLst/>
                <a:highlight>
                  <a:srgbClr val="FCFCFC"/>
                </a:highlight>
                <a:uLnTx/>
                <a:uFillTx/>
                <a:latin typeface="Bahnschrift" pitchFamily="34" charset="0"/>
                <a:ea typeface="Book Antiqua"/>
                <a:cs typeface="Book Antiqua"/>
                <a:sym typeface="Book Antiqua"/>
              </a:rPr>
              <a:t> project in 2015 to advance cross-industry </a:t>
            </a:r>
            <a:r>
              <a:rPr kumimoji="0" lang="en-US" sz="2100" b="0" i="0" u="none" strike="noStrike" kern="0" cap="none" spc="0" normalizeH="0" baseline="0" noProof="0" dirty="0" err="1" smtClean="0">
                <a:ln>
                  <a:noFill/>
                </a:ln>
                <a:solidFill>
                  <a:srgbClr val="010101"/>
                </a:solidFill>
                <a:effectLst/>
                <a:highlight>
                  <a:srgbClr val="FCFCFC"/>
                </a:highlight>
                <a:uLnTx/>
                <a:uFillTx/>
                <a:latin typeface="Bahnschrift" pitchFamily="34" charset="0"/>
                <a:ea typeface="Book Antiqua"/>
                <a:cs typeface="Book Antiqua"/>
                <a:sym typeface="Book Antiqua"/>
              </a:rPr>
              <a:t>blockchain</a:t>
            </a:r>
            <a:r>
              <a:rPr kumimoji="0" lang="en-US" sz="2100" b="0" i="0" u="none" strike="noStrike" kern="0" cap="none" spc="0" normalizeH="0" baseline="0" noProof="0" dirty="0" smtClean="0">
                <a:ln>
                  <a:noFill/>
                </a:ln>
                <a:solidFill>
                  <a:srgbClr val="010101"/>
                </a:solidFill>
                <a:effectLst/>
                <a:highlight>
                  <a:srgbClr val="FCFCFC"/>
                </a:highlight>
                <a:uLnTx/>
                <a:uFillTx/>
                <a:latin typeface="Bahnschrift" pitchFamily="34" charset="0"/>
                <a:ea typeface="Book Antiqua"/>
                <a:cs typeface="Book Antiqua"/>
                <a:sym typeface="Book Antiqua"/>
              </a:rPr>
              <a:t> technologies. </a:t>
            </a:r>
            <a:endParaRPr kumimoji="0" lang="en-US" sz="2100" b="0" i="0" u="none" strike="noStrike" kern="0" cap="none" spc="0" normalizeH="0" baseline="0" noProof="0" dirty="0">
              <a:ln>
                <a:noFill/>
              </a:ln>
              <a:solidFill>
                <a:srgbClr val="010101"/>
              </a:solidFill>
              <a:effectLst/>
              <a:highlight>
                <a:srgbClr val="FCFCFC"/>
              </a:highlight>
              <a:uLnTx/>
              <a:uFillTx/>
              <a:latin typeface="Bahnschrift" pitchFamily="34" charset="0"/>
              <a:ea typeface="Book Antiqua"/>
              <a:cs typeface="Book Antiqua"/>
              <a:sym typeface="Book Antiqu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1991</Words>
  <PresentationFormat>On-screen Show (16:9)</PresentationFormat>
  <Paragraphs>130</Paragraphs>
  <Slides>30</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Book Antiqua</vt:lpstr>
      <vt:lpstr>Bahnschrift</vt:lpstr>
      <vt:lpstr>Arial Unicode MS</vt:lpstr>
      <vt:lpstr>Castellar</vt:lpstr>
      <vt:lpstr>Simple Light</vt:lpstr>
      <vt:lpstr>A presentation on Hyperledger Fabric</vt:lpstr>
      <vt:lpstr>What is Blockchain?</vt:lpstr>
      <vt:lpstr>What constitutes a Block?</vt:lpstr>
      <vt:lpstr>Chain of Blocks</vt:lpstr>
      <vt:lpstr>Slide 5</vt:lpstr>
      <vt:lpstr>Smart Contracts</vt:lpstr>
      <vt:lpstr>Slide 7</vt:lpstr>
      <vt:lpstr>Consensus</vt:lpstr>
      <vt:lpstr>What is Hyperledger?</vt:lpstr>
      <vt:lpstr>What is Hyperledger Fabric?</vt:lpstr>
      <vt:lpstr>Shared Ledger of Hyperledger Fabric</vt:lpstr>
      <vt:lpstr>Smart Contracts in Hyperledger Fabric</vt:lpstr>
      <vt:lpstr>Chaincode</vt:lpstr>
      <vt:lpstr>Privacy</vt:lpstr>
      <vt:lpstr>Channels</vt:lpstr>
      <vt:lpstr>Slide 16</vt:lpstr>
      <vt:lpstr>A simple implementation</vt:lpstr>
      <vt:lpstr>Slide 18</vt:lpstr>
      <vt:lpstr>Slide 19</vt:lpstr>
      <vt:lpstr>Slide 20</vt:lpstr>
      <vt:lpstr>Slide 21</vt:lpstr>
      <vt:lpstr>Slide 22</vt:lpstr>
      <vt:lpstr>Slide 23</vt:lpstr>
      <vt:lpstr>Slide 24</vt:lpstr>
      <vt:lpstr>Slide 25</vt:lpstr>
      <vt:lpstr>Slide 26</vt:lpstr>
      <vt:lpstr>Slide 27</vt:lpstr>
      <vt:lpstr>Slide 28</vt:lpstr>
      <vt:lpstr>Concluding</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Hyperledger Fabric</dc:title>
  <cp:lastModifiedBy>Lenovo</cp:lastModifiedBy>
  <cp:revision>14</cp:revision>
  <dcterms:modified xsi:type="dcterms:W3CDTF">2022-05-20T03:25:59Z</dcterms:modified>
</cp:coreProperties>
</file>